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2" r:id="rId4"/>
    <p:sldMasterId id="2147484010" r:id="rId5"/>
  </p:sldMasterIdLst>
  <p:notesMasterIdLst>
    <p:notesMasterId r:id="rId47"/>
  </p:notesMasterIdLst>
  <p:handoutMasterIdLst>
    <p:handoutMasterId r:id="rId48"/>
  </p:handoutMasterIdLst>
  <p:sldIdLst>
    <p:sldId id="260" r:id="rId6"/>
    <p:sldId id="833" r:id="rId7"/>
    <p:sldId id="557" r:id="rId8"/>
    <p:sldId id="835" r:id="rId9"/>
    <p:sldId id="591" r:id="rId10"/>
    <p:sldId id="1516" r:id="rId11"/>
    <p:sldId id="829" r:id="rId12"/>
    <p:sldId id="826" r:id="rId13"/>
    <p:sldId id="266" r:id="rId14"/>
    <p:sldId id="1494" r:id="rId15"/>
    <p:sldId id="1486" r:id="rId16"/>
    <p:sldId id="1517" r:id="rId17"/>
    <p:sldId id="1488" r:id="rId18"/>
    <p:sldId id="1518" r:id="rId19"/>
    <p:sldId id="486" r:id="rId20"/>
    <p:sldId id="790" r:id="rId21"/>
    <p:sldId id="822" r:id="rId22"/>
    <p:sldId id="1496" r:id="rId23"/>
    <p:sldId id="1495" r:id="rId24"/>
    <p:sldId id="1513" r:id="rId25"/>
    <p:sldId id="402" r:id="rId26"/>
    <p:sldId id="458" r:id="rId27"/>
    <p:sldId id="619" r:id="rId28"/>
    <p:sldId id="1458" r:id="rId29"/>
    <p:sldId id="1489" r:id="rId30"/>
    <p:sldId id="1519" r:id="rId31"/>
    <p:sldId id="1490" r:id="rId32"/>
    <p:sldId id="1520" r:id="rId33"/>
    <p:sldId id="708" r:id="rId34"/>
    <p:sldId id="709" r:id="rId35"/>
    <p:sldId id="710" r:id="rId36"/>
    <p:sldId id="1509" r:id="rId37"/>
    <p:sldId id="1508" r:id="rId38"/>
    <p:sldId id="1507" r:id="rId39"/>
    <p:sldId id="1476" r:id="rId40"/>
    <p:sldId id="1521" r:id="rId41"/>
    <p:sldId id="1510" r:id="rId42"/>
    <p:sldId id="776" r:id="rId43"/>
    <p:sldId id="1522" r:id="rId44"/>
    <p:sldId id="510" r:id="rId45"/>
    <p:sldId id="1470" r:id="rId46"/>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Candara" charset="0"/>
        <a:ea typeface="ヒラギノ角ゴ Pro W3" charset="0"/>
        <a:cs typeface="ヒラギノ角ゴ Pro W3" charset="0"/>
      </a:defRPr>
    </a:lvl1pPr>
    <a:lvl2pPr marL="457200" algn="l" defTabSz="457200" rtl="0" fontAlgn="base">
      <a:spcBef>
        <a:spcPct val="0"/>
      </a:spcBef>
      <a:spcAft>
        <a:spcPct val="0"/>
      </a:spcAft>
      <a:defRPr kern="1200">
        <a:solidFill>
          <a:schemeClr val="tx1"/>
        </a:solidFill>
        <a:latin typeface="Candara" charset="0"/>
        <a:ea typeface="ヒラギノ角ゴ Pro W3" charset="0"/>
        <a:cs typeface="ヒラギノ角ゴ Pro W3" charset="0"/>
      </a:defRPr>
    </a:lvl2pPr>
    <a:lvl3pPr marL="914400" algn="l" defTabSz="457200" rtl="0" fontAlgn="base">
      <a:spcBef>
        <a:spcPct val="0"/>
      </a:spcBef>
      <a:spcAft>
        <a:spcPct val="0"/>
      </a:spcAft>
      <a:defRPr kern="1200">
        <a:solidFill>
          <a:schemeClr val="tx1"/>
        </a:solidFill>
        <a:latin typeface="Candara" charset="0"/>
        <a:ea typeface="ヒラギノ角ゴ Pro W3" charset="0"/>
        <a:cs typeface="ヒラギノ角ゴ Pro W3" charset="0"/>
      </a:defRPr>
    </a:lvl3pPr>
    <a:lvl4pPr marL="1371600" algn="l" defTabSz="457200" rtl="0" fontAlgn="base">
      <a:spcBef>
        <a:spcPct val="0"/>
      </a:spcBef>
      <a:spcAft>
        <a:spcPct val="0"/>
      </a:spcAft>
      <a:defRPr kern="1200">
        <a:solidFill>
          <a:schemeClr val="tx1"/>
        </a:solidFill>
        <a:latin typeface="Candara" charset="0"/>
        <a:ea typeface="ヒラギノ角ゴ Pro W3" charset="0"/>
        <a:cs typeface="ヒラギノ角ゴ Pro W3" charset="0"/>
      </a:defRPr>
    </a:lvl4pPr>
    <a:lvl5pPr marL="1828800" algn="l" defTabSz="457200" rtl="0" fontAlgn="base">
      <a:spcBef>
        <a:spcPct val="0"/>
      </a:spcBef>
      <a:spcAft>
        <a:spcPct val="0"/>
      </a:spcAft>
      <a:defRPr kern="1200">
        <a:solidFill>
          <a:schemeClr val="tx1"/>
        </a:solidFill>
        <a:latin typeface="Candara" charset="0"/>
        <a:ea typeface="ヒラギノ角ゴ Pro W3" charset="0"/>
        <a:cs typeface="ヒラギノ角ゴ Pro W3" charset="0"/>
      </a:defRPr>
    </a:lvl5pPr>
    <a:lvl6pPr marL="2286000" algn="l" defTabSz="457200" rtl="0" eaLnBrk="1" latinLnBrk="0" hangingPunct="1">
      <a:defRPr kern="1200">
        <a:solidFill>
          <a:schemeClr val="tx1"/>
        </a:solidFill>
        <a:latin typeface="Candara" charset="0"/>
        <a:ea typeface="ヒラギノ角ゴ Pro W3" charset="0"/>
        <a:cs typeface="ヒラギノ角ゴ Pro W3" charset="0"/>
      </a:defRPr>
    </a:lvl6pPr>
    <a:lvl7pPr marL="2743200" algn="l" defTabSz="457200" rtl="0" eaLnBrk="1" latinLnBrk="0" hangingPunct="1">
      <a:defRPr kern="1200">
        <a:solidFill>
          <a:schemeClr val="tx1"/>
        </a:solidFill>
        <a:latin typeface="Candara" charset="0"/>
        <a:ea typeface="ヒラギノ角ゴ Pro W3" charset="0"/>
        <a:cs typeface="ヒラギノ角ゴ Pro W3" charset="0"/>
      </a:defRPr>
    </a:lvl7pPr>
    <a:lvl8pPr marL="3200400" algn="l" defTabSz="457200" rtl="0" eaLnBrk="1" latinLnBrk="0" hangingPunct="1">
      <a:defRPr kern="1200">
        <a:solidFill>
          <a:schemeClr val="tx1"/>
        </a:solidFill>
        <a:latin typeface="Candara" charset="0"/>
        <a:ea typeface="ヒラギノ角ゴ Pro W3" charset="0"/>
        <a:cs typeface="ヒラギノ角ゴ Pro W3" charset="0"/>
      </a:defRPr>
    </a:lvl8pPr>
    <a:lvl9pPr marL="3657600" algn="l" defTabSz="457200" rtl="0" eaLnBrk="1" latinLnBrk="0" hangingPunct="1">
      <a:defRPr kern="1200">
        <a:solidFill>
          <a:schemeClr val="tx1"/>
        </a:solidFill>
        <a:latin typeface="Candara"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5E9C"/>
    <a:srgbClr val="0030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A926A-F4A6-4ED3-84C8-F8982B4532D5}" v="22" dt="2023-02-28T10:09:24.469"/>
  </p1510:revLst>
</p1510:revInfo>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0" autoAdjust="0"/>
    <p:restoredTop sz="73326" autoAdjust="0"/>
  </p:normalViewPr>
  <p:slideViewPr>
    <p:cSldViewPr snapToGrid="0" snapToObjects="1" showGuides="1">
      <p:cViewPr varScale="1">
        <p:scale>
          <a:sx n="126" d="100"/>
          <a:sy n="126" d="100"/>
        </p:scale>
        <p:origin x="1056" y="114"/>
      </p:cViewPr>
      <p:guideLst>
        <p:guide orient="horz" pos="1620"/>
        <p:guide pos="2880"/>
      </p:guideLst>
    </p:cSldViewPr>
  </p:slideViewPr>
  <p:outlineViewPr>
    <p:cViewPr>
      <p:scale>
        <a:sx n="100" d="100"/>
        <a:sy n="10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dirty="0">
                <a:latin typeface="+mn-lt"/>
                <a:ea typeface="+mn-ea"/>
                <a:cs typeface="+mn-cs"/>
              </a:defRPr>
            </a:lvl1pPr>
          </a:lstStyle>
          <a:p>
            <a:pPr>
              <a:defRPr/>
            </a:pP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1CF9EA1-2C8A-A84A-BB17-CFC03CA51F50}" type="slidenum">
              <a:rPr/>
              <a:pPr>
                <a:defRPr/>
              </a:pPr>
              <a:t>‹#›</a:t>
            </a:fld>
            <a:endParaRPr lang="en-US" dirty="0"/>
          </a:p>
        </p:txBody>
      </p:sp>
    </p:spTree>
    <p:extLst>
      <p:ext uri="{BB962C8B-B14F-4D97-AF65-F5344CB8AC3E}">
        <p14:creationId xmlns:p14="http://schemas.microsoft.com/office/powerpoint/2010/main" val="34488925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dirty="0">
                <a:latin typeface="+mn-lt"/>
                <a:ea typeface="+mn-ea"/>
                <a:cs typeface="+mn-cs"/>
              </a:defRPr>
            </a:lvl1pPr>
          </a:lstStyle>
          <a:p>
            <a:pPr>
              <a:defRPr/>
            </a:pPr>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noProof="0"/>
              <a:t>Click to edit Master text styles</a:t>
            </a:r>
          </a:p>
          <a:p>
            <a:pPr lvl="1"/>
            <a:r>
              <a:rPr lang="nb-NO" noProof="0"/>
              <a:t>Second level</a:t>
            </a:r>
          </a:p>
          <a:p>
            <a:pPr lvl="2"/>
            <a:r>
              <a:rPr lang="nb-NO" noProof="0"/>
              <a:t>Third level</a:t>
            </a:r>
          </a:p>
          <a:p>
            <a:pPr lvl="3"/>
            <a:r>
              <a:rPr lang="nb-NO" noProof="0"/>
              <a:t>Fourth level</a:t>
            </a:r>
          </a:p>
          <a:p>
            <a:pPr lvl="4"/>
            <a:r>
              <a:rPr lang="nb-NO"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86A81B8-B3C8-544A-871B-8753C31AD27A}" type="slidenum">
              <a:rPr/>
              <a:pPr>
                <a:defRPr/>
              </a:pPr>
              <a:t>‹#›</a:t>
            </a:fld>
            <a:endParaRPr lang="en-US" dirty="0"/>
          </a:p>
        </p:txBody>
      </p:sp>
    </p:spTree>
    <p:extLst>
      <p:ext uri="{BB962C8B-B14F-4D97-AF65-F5344CB8AC3E}">
        <p14:creationId xmlns:p14="http://schemas.microsoft.com/office/powerpoint/2010/main" val="2242432511"/>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defTabSz="457200" rtl="0" fontAlgn="base">
      <a:spcBef>
        <a:spcPct val="30000"/>
      </a:spcBef>
      <a:spcAft>
        <a:spcPct val="0"/>
      </a:spcAft>
      <a:defRPr sz="1200" kern="1200">
        <a:solidFill>
          <a:schemeClr val="tx1"/>
        </a:solidFill>
        <a:latin typeface="+mn-lt"/>
        <a:ea typeface="ヒラギノ角ゴ Pro W3" charset="0"/>
        <a:cs typeface="+mn-cs"/>
      </a:defRPr>
    </a:lvl2pPr>
    <a:lvl3pPr marL="914400" algn="l" defTabSz="457200" rtl="0" fontAlgn="base">
      <a:spcBef>
        <a:spcPct val="30000"/>
      </a:spcBef>
      <a:spcAft>
        <a:spcPct val="0"/>
      </a:spcAft>
      <a:defRPr sz="1200" kern="1200">
        <a:solidFill>
          <a:schemeClr val="tx1"/>
        </a:solidFill>
        <a:latin typeface="+mn-lt"/>
        <a:ea typeface="ヒラギノ角ゴ Pro W3" charset="0"/>
        <a:cs typeface="+mn-cs"/>
      </a:defRPr>
    </a:lvl3pPr>
    <a:lvl4pPr marL="1371600" algn="l" defTabSz="457200" rtl="0" fontAlgn="base">
      <a:spcBef>
        <a:spcPct val="30000"/>
      </a:spcBef>
      <a:spcAft>
        <a:spcPct val="0"/>
      </a:spcAft>
      <a:defRPr sz="1200" kern="1200">
        <a:solidFill>
          <a:schemeClr val="tx1"/>
        </a:solidFill>
        <a:latin typeface="+mn-lt"/>
        <a:ea typeface="ヒラギノ角ゴ Pro W3" charset="0"/>
        <a:cs typeface="+mn-cs"/>
      </a:defRPr>
    </a:lvl4pPr>
    <a:lvl5pPr marL="1828800" algn="l" defTabSz="457200" rtl="0" fontAlgn="base">
      <a:spcBef>
        <a:spcPct val="30000"/>
      </a:spcBef>
      <a:spcAft>
        <a:spcPct val="0"/>
      </a:spcAft>
      <a:defRPr sz="1200" kern="1200">
        <a:solidFill>
          <a:schemeClr val="tx1"/>
        </a:solidFill>
        <a:latin typeface="+mn-lt"/>
        <a:ea typeface="ヒラギノ角ゴ Pro W3"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elfo.no/regelverk-og-takster/takster/ofte-brukte-takstar-for-legar"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mailto:post@helfo.no"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dirty="0"/>
          </a:p>
        </p:txBody>
      </p:sp>
      <p:sp>
        <p:nvSpPr>
          <p:cNvPr id="4" name="Plassholder for lysbildenummer 3"/>
          <p:cNvSpPr>
            <a:spLocks noGrp="1"/>
          </p:cNvSpPr>
          <p:nvPr>
            <p:ph type="sldNum" sz="quarter" idx="5"/>
          </p:nvPr>
        </p:nvSpPr>
        <p:spPr/>
        <p:txBody>
          <a:bodyPr/>
          <a:lstStyle/>
          <a:p>
            <a:pPr>
              <a:defRPr/>
            </a:pPr>
            <a:fld id="{686A81B8-B3C8-544A-871B-8753C31AD27A}" type="slidenum">
              <a:rPr lang="nb-NO" smtClean="0"/>
              <a:pPr>
                <a:defRPr/>
              </a:pPr>
              <a:t>1</a:t>
            </a:fld>
            <a:endParaRPr lang="nb-NO" dirty="0"/>
          </a:p>
        </p:txBody>
      </p:sp>
    </p:spTree>
    <p:extLst>
      <p:ext uri="{BB962C8B-B14F-4D97-AF65-F5344CB8AC3E}">
        <p14:creationId xmlns:p14="http://schemas.microsoft.com/office/powerpoint/2010/main" val="741645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dirty="0"/>
          </a:p>
        </p:txBody>
      </p:sp>
      <p:sp>
        <p:nvSpPr>
          <p:cNvPr id="4" name="Plassholder for lysbildenummer 3"/>
          <p:cNvSpPr>
            <a:spLocks noGrp="1"/>
          </p:cNvSpPr>
          <p:nvPr>
            <p:ph type="sldNum" sz="quarter" idx="10"/>
          </p:nvPr>
        </p:nvSpPr>
        <p:spPr/>
        <p:txBody>
          <a:bodyPr/>
          <a:lstStyle/>
          <a:p>
            <a:fld id="{F2934759-B3ED-1245-BE48-E6697A3CFAC9}" type="slidenum">
              <a:rPr lang="nn-NO" smtClean="0"/>
              <a:t>15</a:t>
            </a:fld>
            <a:endParaRPr lang="nn-NO"/>
          </a:p>
        </p:txBody>
      </p:sp>
    </p:spTree>
    <p:extLst>
      <p:ext uri="{BB962C8B-B14F-4D97-AF65-F5344CB8AC3E}">
        <p14:creationId xmlns:p14="http://schemas.microsoft.com/office/powerpoint/2010/main" val="4198810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10"/>
          </p:nvPr>
        </p:nvSpPr>
        <p:spPr/>
        <p:txBody>
          <a:bodyPr/>
          <a:lstStyle/>
          <a:p>
            <a:fld id="{F2934759-B3ED-1245-BE48-E6697A3CFAC9}" type="slidenum">
              <a:rPr lang="nn-NO" smtClean="0">
                <a:solidFill>
                  <a:prstClr val="black"/>
                </a:solidFill>
              </a:rPr>
              <a:pPr/>
              <a:t>19</a:t>
            </a:fld>
            <a:endParaRPr lang="nn-NO">
              <a:solidFill>
                <a:prstClr val="black"/>
              </a:solidFill>
            </a:endParaRPr>
          </a:p>
        </p:txBody>
      </p:sp>
    </p:spTree>
    <p:extLst>
      <p:ext uri="{BB962C8B-B14F-4D97-AF65-F5344CB8AC3E}">
        <p14:creationId xmlns:p14="http://schemas.microsoft.com/office/powerpoint/2010/main" val="785691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t>Dr. Jørn som lege må gjøre en selvstendig vurdering av om informasjonen Dr. Jørn mottar fra pasienten er god nok for å kunne gi forsvarlig helsehjelp i en e-konsultasjon. Dersom Dr. Jørn er i tvil må Dr. Jørn be pasienten bestille ordinær time istedenfor en e-konsultasjon. E-konsultasjonstaksten inkluderer også skriving av resepter og henvisninger, og det kan ikke kreves takster for dette i tillegg. </a:t>
            </a:r>
            <a:endParaRPr lang="nb-NO" dirty="0"/>
          </a:p>
        </p:txBody>
      </p:sp>
      <p:sp>
        <p:nvSpPr>
          <p:cNvPr id="4" name="Plassholder for lysbildenummer 3"/>
          <p:cNvSpPr>
            <a:spLocks noGrp="1"/>
          </p:cNvSpPr>
          <p:nvPr>
            <p:ph type="sldNum" sz="quarter" idx="5"/>
          </p:nvPr>
        </p:nvSpPr>
        <p:spPr/>
        <p:txBody>
          <a:bodyPr/>
          <a:lstStyle/>
          <a:p>
            <a:fld id="{F2934759-B3ED-1245-BE48-E6697A3CFAC9}" type="slidenum">
              <a:rPr lang="nb-NO" smtClean="0"/>
              <a:t>20</a:t>
            </a:fld>
            <a:endParaRPr lang="nb-NO"/>
          </a:p>
        </p:txBody>
      </p:sp>
    </p:spTree>
    <p:extLst>
      <p:ext uri="{BB962C8B-B14F-4D97-AF65-F5344CB8AC3E}">
        <p14:creationId xmlns:p14="http://schemas.microsoft.com/office/powerpoint/2010/main" val="3924493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686A81B8-B3C8-544A-871B-8753C31AD27A}" type="slidenum">
              <a:rPr lang="nb-NO" smtClean="0"/>
              <a:pPr>
                <a:defRPr/>
              </a:pPr>
              <a:t>29</a:t>
            </a:fld>
            <a:endParaRPr lang="nb-NO" dirty="0"/>
          </a:p>
        </p:txBody>
      </p:sp>
    </p:spTree>
    <p:extLst>
      <p:ext uri="{BB962C8B-B14F-4D97-AF65-F5344CB8AC3E}">
        <p14:creationId xmlns:p14="http://schemas.microsoft.com/office/powerpoint/2010/main" val="3167494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nb-NO" b="1" i="0" dirty="0">
                <a:solidFill>
                  <a:srgbClr val="767676"/>
                </a:solidFill>
                <a:effectLst/>
                <a:latin typeface="Roboto" panose="02000000000000000000" pitchFamily="2" charset="0"/>
              </a:rPr>
              <a:t>MONA</a:t>
            </a:r>
            <a:r>
              <a:rPr lang="nb-NO" b="0" i="0" dirty="0">
                <a:solidFill>
                  <a:srgbClr val="71777D"/>
                </a:solidFill>
                <a:effectLst/>
                <a:latin typeface="Roboto" panose="02000000000000000000" pitchFamily="2" charset="0"/>
              </a:rPr>
              <a:t>. Gi m </a:t>
            </a:r>
            <a:r>
              <a:rPr lang="nb-NO" b="0" i="0" dirty="0" err="1">
                <a:solidFill>
                  <a:srgbClr val="71777D"/>
                </a:solidFill>
                <a:effectLst/>
                <a:latin typeface="Roboto" panose="02000000000000000000" pitchFamily="2" charset="0"/>
              </a:rPr>
              <a:t>orfin</a:t>
            </a:r>
            <a:r>
              <a:rPr lang="nb-NO" b="0" i="0" dirty="0">
                <a:solidFill>
                  <a:srgbClr val="71777D"/>
                </a:solidFill>
                <a:effectLst/>
                <a:latin typeface="Roboto" panose="02000000000000000000" pitchFamily="2" charset="0"/>
              </a:rPr>
              <a:t>, o </a:t>
            </a:r>
            <a:r>
              <a:rPr lang="nb-NO" b="0" i="0" dirty="0" err="1">
                <a:solidFill>
                  <a:srgbClr val="71777D"/>
                </a:solidFill>
                <a:effectLst/>
                <a:latin typeface="Roboto" panose="02000000000000000000" pitchFamily="2" charset="0"/>
              </a:rPr>
              <a:t>ksygen</a:t>
            </a:r>
            <a:r>
              <a:rPr lang="nb-NO" b="0" i="0" dirty="0">
                <a:solidFill>
                  <a:srgbClr val="71777D"/>
                </a:solidFill>
                <a:effectLst/>
                <a:latin typeface="Roboto" panose="02000000000000000000" pitchFamily="2" charset="0"/>
              </a:rPr>
              <a:t>, n </a:t>
            </a:r>
            <a:r>
              <a:rPr lang="nb-NO" b="0" i="0" dirty="0" err="1">
                <a:solidFill>
                  <a:srgbClr val="71777D"/>
                </a:solidFill>
                <a:effectLst/>
                <a:latin typeface="Roboto" panose="02000000000000000000" pitchFamily="2" charset="0"/>
              </a:rPr>
              <a:t>itroglyserin</a:t>
            </a:r>
            <a:r>
              <a:rPr lang="nb-NO" b="0" i="0" dirty="0">
                <a:solidFill>
                  <a:srgbClr val="71777D"/>
                </a:solidFill>
                <a:effectLst/>
                <a:latin typeface="Roboto" panose="02000000000000000000" pitchFamily="2" charset="0"/>
              </a:rPr>
              <a:t> og a </a:t>
            </a:r>
            <a:r>
              <a:rPr lang="nb-NO" b="0" i="0" dirty="0" err="1">
                <a:solidFill>
                  <a:srgbClr val="71777D"/>
                </a:solidFill>
                <a:effectLst/>
                <a:latin typeface="Roboto" panose="02000000000000000000" pitchFamily="2" charset="0"/>
              </a:rPr>
              <a:t>cetylsalisylsyre</a:t>
            </a:r>
            <a:endParaRPr lang="nb-NO" sz="1200" kern="1200" dirty="0">
              <a:solidFill>
                <a:schemeClr val="tx1"/>
              </a:solidFill>
              <a:effectLst/>
              <a:latin typeface="+mn-lt"/>
              <a:ea typeface="ヒラギノ角ゴ Pro W3" charset="0"/>
              <a:cs typeface="ヒラギノ角ゴ Pro W3" charset="0"/>
            </a:endParaRP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pPr marL="0" marR="0" lvl="0" indent="0" algn="l" defTabSz="457200" rtl="0" eaLnBrk="1" fontAlgn="base" latinLnBrk="0" hangingPunct="1">
              <a:lnSpc>
                <a:spcPct val="100000"/>
              </a:lnSpc>
              <a:spcBef>
                <a:spcPct val="30000"/>
              </a:spcBef>
              <a:spcAft>
                <a:spcPct val="0"/>
              </a:spcAft>
              <a:buClrTx/>
              <a:buSzTx/>
              <a:buFontTx/>
              <a:buNone/>
              <a:tabLst/>
              <a:defRPr/>
            </a:pPr>
            <a:r>
              <a:rPr lang="nb-NO" sz="1200" kern="1200" dirty="0">
                <a:solidFill>
                  <a:schemeClr val="tx1"/>
                </a:solidFill>
                <a:effectLst/>
                <a:latin typeface="+mn-lt"/>
                <a:ea typeface="ヒラギノ角ゴ Pro W3" charset="0"/>
                <a:cs typeface="ヒラギノ角ゴ Pro W3" charset="0"/>
              </a:rPr>
              <a:t>lurer litt på 11f. Ved hvilke situasjoner kan man egentlig bruke denne?? Eks ved behandling av pas med mistenkt hjerteinfarkt (MONA), kan denne da brukes?</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r>
              <a:rPr lang="nb-NO" sz="1200" kern="1200" dirty="0">
                <a:solidFill>
                  <a:schemeClr val="tx1"/>
                </a:solidFill>
                <a:effectLst/>
                <a:latin typeface="+mn-lt"/>
                <a:ea typeface="ヒラギノ角ゴ Pro W3" charset="0"/>
                <a:cs typeface="ヒラギノ角ゴ Pro W3" charset="0"/>
              </a:rPr>
              <a:t>Hallo!</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At legen gir MONA utløser ikke i seg selv takst 11f, dersom det ikke i tillegg gis trombolyse eller dersom hjerterytme og O2-metning </a:t>
            </a:r>
            <a:r>
              <a:rPr lang="nb-NO" sz="1200" kern="1200" dirty="0" err="1">
                <a:solidFill>
                  <a:schemeClr val="tx1"/>
                </a:solidFill>
                <a:effectLst/>
                <a:latin typeface="+mn-lt"/>
                <a:ea typeface="ヒラギノ角ゴ Pro W3" charset="0"/>
                <a:cs typeface="ヒラギノ角ゴ Pro W3" charset="0"/>
              </a:rPr>
              <a:t>monitoreres</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pga</a:t>
            </a:r>
            <a:r>
              <a:rPr lang="nb-NO" sz="1200" kern="1200" dirty="0">
                <a:solidFill>
                  <a:schemeClr val="tx1"/>
                </a:solidFill>
                <a:effectLst/>
                <a:latin typeface="+mn-lt"/>
                <a:ea typeface="ヒラギノ角ゴ Pro W3" charset="0"/>
                <a:cs typeface="ヒラギノ角ゴ Pro W3" charset="0"/>
              </a:rPr>
              <a:t> kritisk sykdom.</a:t>
            </a:r>
            <a:br>
              <a:rPr lang="nb-NO" sz="1200" kern="1200" dirty="0">
                <a:solidFill>
                  <a:schemeClr val="tx1"/>
                </a:solidFill>
                <a:effectLst/>
                <a:latin typeface="+mn-lt"/>
                <a:ea typeface="ヒラギノ角ゴ Pro W3" charset="0"/>
                <a:cs typeface="ヒラギノ角ゴ Pro W3" charset="0"/>
              </a:rPr>
            </a:br>
            <a:r>
              <a:rPr lang="nb-NO" sz="1200" kern="1200" dirty="0">
                <a:solidFill>
                  <a:schemeClr val="tx1"/>
                </a:solidFill>
                <a:effectLst/>
                <a:latin typeface="+mn-lt"/>
                <a:ea typeface="ヒラギノ角ゴ Pro W3" charset="0"/>
                <a:cs typeface="ヒラギノ角ゴ Pro W3" charset="0"/>
              </a:rPr>
              <a:t>Men dersom morfin gis intravenøst utløses takst 100 hvor det inngår: </a:t>
            </a:r>
            <a:r>
              <a:rPr lang="nb-NO" sz="1200" i="1" kern="1200" dirty="0">
                <a:solidFill>
                  <a:schemeClr val="tx1"/>
                </a:solidFill>
                <a:effectLst/>
                <a:latin typeface="+mn-lt"/>
                <a:ea typeface="ヒラギノ角ゴ Pro W3" charset="0"/>
                <a:cs typeface="ヒラギノ角ゴ Pro W3" charset="0"/>
              </a:rPr>
              <a:t>Intravenøs injeksjon av medikament som krever særlig nøyaktighet</a:t>
            </a:r>
            <a:r>
              <a:rPr lang="nb-NO" sz="1200" kern="1200" dirty="0">
                <a:solidFill>
                  <a:schemeClr val="tx1"/>
                </a:solidFill>
                <a:effectLst/>
                <a:latin typeface="+mn-lt"/>
                <a:ea typeface="ヒラギノ角ゴ Pro W3" charset="0"/>
                <a:cs typeface="ヒラギノ角ゴ Pro W3" charset="0"/>
              </a:rPr>
              <a:t>.</a:t>
            </a:r>
          </a:p>
          <a:p>
            <a:br>
              <a:rPr lang="nb-NO" sz="1200" kern="1200" dirty="0">
                <a:solidFill>
                  <a:schemeClr val="tx1"/>
                </a:solidFill>
                <a:effectLst/>
                <a:latin typeface="+mn-lt"/>
                <a:ea typeface="ヒラギノ角ゴ Pro W3" charset="0"/>
                <a:cs typeface="ヒラギノ角ゴ Pro W3" charset="0"/>
              </a:rPr>
            </a:br>
            <a:r>
              <a:rPr lang="nb-NO" sz="1200" kern="1200" dirty="0">
                <a:solidFill>
                  <a:schemeClr val="tx1"/>
                </a:solidFill>
                <a:effectLst/>
                <a:latin typeface="+mn-lt"/>
                <a:ea typeface="ヒラギノ角ゴ Pro W3" charset="0"/>
                <a:cs typeface="ヒラギノ角ゴ Pro W3" charset="0"/>
              </a:rPr>
              <a:t>Trond</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Hei, og takk for sist!</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Treng ei lita </a:t>
            </a:r>
            <a:r>
              <a:rPr lang="nb-NO" sz="1200" kern="1200" dirty="0" err="1">
                <a:solidFill>
                  <a:schemeClr val="tx1"/>
                </a:solidFill>
                <a:effectLst/>
                <a:latin typeface="+mn-lt"/>
                <a:ea typeface="ヒラギノ角ゴ Pro W3" charset="0"/>
                <a:cs typeface="ヒラギノ角ゴ Pro W3" charset="0"/>
              </a:rPr>
              <a:t>medisi</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nsk</a:t>
            </a:r>
            <a:r>
              <a:rPr lang="nb-NO" sz="1200" kern="1200" dirty="0">
                <a:solidFill>
                  <a:schemeClr val="tx1"/>
                </a:solidFill>
                <a:effectLst/>
                <a:latin typeface="+mn-lt"/>
                <a:ea typeface="ヒラギノ角ゴ Pro W3" charset="0"/>
                <a:cs typeface="ヒラギノ角ゴ Pro W3" charset="0"/>
              </a:rPr>
              <a:t> forklaring/tolkning som </a:t>
            </a:r>
            <a:r>
              <a:rPr lang="nb-NO" sz="1200" kern="1200" dirty="0" err="1">
                <a:solidFill>
                  <a:schemeClr val="tx1"/>
                </a:solidFill>
                <a:effectLst/>
                <a:latin typeface="+mn-lt"/>
                <a:ea typeface="ヒラギノ角ゴ Pro W3" charset="0"/>
                <a:cs typeface="ヒラギノ角ゴ Pro W3" charset="0"/>
              </a:rPr>
              <a:t>eg</a:t>
            </a:r>
            <a:r>
              <a:rPr lang="nb-NO" sz="1200" kern="1200" dirty="0">
                <a:solidFill>
                  <a:schemeClr val="tx1"/>
                </a:solidFill>
                <a:effectLst/>
                <a:latin typeface="+mn-lt"/>
                <a:ea typeface="ヒラギノ角ゴ Pro W3" charset="0"/>
                <a:cs typeface="ヒラギノ角ゴ Pro W3" charset="0"/>
              </a:rPr>
              <a:t> håper du kan hjelpe meg litt med.</a:t>
            </a:r>
          </a:p>
          <a:p>
            <a:r>
              <a:rPr lang="nb-NO" sz="1200" kern="1200" dirty="0">
                <a:solidFill>
                  <a:schemeClr val="tx1"/>
                </a:solidFill>
                <a:effectLst/>
                <a:latin typeface="+mn-lt"/>
                <a:ea typeface="ヒラギノ角ゴ Pro W3" charset="0"/>
                <a:cs typeface="ヒラギノ角ゴ Pro W3" charset="0"/>
              </a:rPr>
              <a:t>Takst 11f kan </a:t>
            </a:r>
            <a:r>
              <a:rPr lang="nb-NO" sz="1200" kern="1200" dirty="0" err="1">
                <a:solidFill>
                  <a:schemeClr val="tx1"/>
                </a:solidFill>
                <a:effectLst/>
                <a:latin typeface="+mn-lt"/>
                <a:ea typeface="ヒラギノ角ゴ Pro W3" charset="0"/>
                <a:cs typeface="ヒラギノ角ゴ Pro W3" charset="0"/>
              </a:rPr>
              <a:t>brukast</a:t>
            </a:r>
            <a:r>
              <a:rPr lang="nb-NO" sz="1200" kern="1200" dirty="0">
                <a:solidFill>
                  <a:schemeClr val="tx1"/>
                </a:solidFill>
                <a:effectLst/>
                <a:latin typeface="+mn-lt"/>
                <a:ea typeface="ヒラギノ角ゴ Pro W3" charset="0"/>
                <a:cs typeface="ヒラギノ角ゴ Pro W3" charset="0"/>
              </a:rPr>
              <a:t> blant anna ved prehospital trombolyse ved akutt hjerteinfarkt, samt på kritisk sjuke </a:t>
            </a:r>
            <a:r>
              <a:rPr lang="nb-NO" sz="1200" kern="1200" dirty="0" err="1">
                <a:solidFill>
                  <a:schemeClr val="tx1"/>
                </a:solidFill>
                <a:effectLst/>
                <a:latin typeface="+mn-lt"/>
                <a:ea typeface="ヒラギノ角ゴ Pro W3" charset="0"/>
                <a:cs typeface="ヒラギノ角ゴ Pro W3" charset="0"/>
              </a:rPr>
              <a:t>personar</a:t>
            </a:r>
            <a:r>
              <a:rPr lang="nb-NO" sz="1200" kern="1200" dirty="0">
                <a:solidFill>
                  <a:schemeClr val="tx1"/>
                </a:solidFill>
                <a:effectLst/>
                <a:latin typeface="+mn-lt"/>
                <a:ea typeface="ヒラギノ角ゴ Pro W3" charset="0"/>
                <a:cs typeface="ヒラギノ角ゴ Pro W3" charset="0"/>
              </a:rPr>
              <a:t> som treng </a:t>
            </a:r>
            <a:r>
              <a:rPr lang="nb-NO" sz="1200" kern="1200" dirty="0" err="1">
                <a:solidFill>
                  <a:schemeClr val="tx1"/>
                </a:solidFill>
                <a:effectLst/>
                <a:latin typeface="+mn-lt"/>
                <a:ea typeface="ヒラギノ角ゴ Pro W3" charset="0"/>
                <a:cs typeface="ヒラギノ角ゴ Pro W3" charset="0"/>
              </a:rPr>
              <a:t>monitorering</a:t>
            </a:r>
            <a:r>
              <a:rPr lang="nb-NO" sz="1200" kern="1200" dirty="0">
                <a:solidFill>
                  <a:schemeClr val="tx1"/>
                </a:solidFill>
                <a:effectLst/>
                <a:latin typeface="+mn-lt"/>
                <a:ea typeface="ヒラギノ角ゴ Pro W3" charset="0"/>
                <a:cs typeface="ヒラギノ角ゴ Pro W3" charset="0"/>
              </a:rPr>
              <a:t> av hjerterytme og O2 måling.</a:t>
            </a:r>
          </a:p>
          <a:p>
            <a:r>
              <a:rPr lang="nb-NO" sz="1200" kern="1200" dirty="0">
                <a:solidFill>
                  <a:schemeClr val="tx1"/>
                </a:solidFill>
                <a:effectLst/>
                <a:latin typeface="+mn-lt"/>
                <a:ea typeface="ヒラギノ角ゴ Pro W3" charset="0"/>
                <a:cs typeface="ヒラギノ角ゴ Pro W3" charset="0"/>
              </a:rPr>
              <a:t>Har fått spørsmål </a:t>
            </a:r>
            <a:r>
              <a:rPr lang="nb-NO" sz="1200" kern="1200" dirty="0" err="1">
                <a:solidFill>
                  <a:schemeClr val="tx1"/>
                </a:solidFill>
                <a:effectLst/>
                <a:latin typeface="+mn-lt"/>
                <a:ea typeface="ヒラギノ角ゴ Pro W3" charset="0"/>
                <a:cs typeface="ヒラギノ角ゴ Pro W3" charset="0"/>
              </a:rPr>
              <a:t>frå</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ein</a:t>
            </a:r>
            <a:r>
              <a:rPr lang="nb-NO" sz="1200" kern="1200" dirty="0">
                <a:solidFill>
                  <a:schemeClr val="tx1"/>
                </a:solidFill>
                <a:effectLst/>
                <a:latin typeface="+mn-lt"/>
                <a:ea typeface="ヒラギノ角ゴ Pro W3" charset="0"/>
                <a:cs typeface="ヒラギノ角ゴ Pro W3" charset="0"/>
              </a:rPr>
              <a:t> lege om taksten også kan </a:t>
            </a:r>
            <a:r>
              <a:rPr lang="nb-NO" sz="1200" kern="1200" dirty="0" err="1">
                <a:solidFill>
                  <a:schemeClr val="tx1"/>
                </a:solidFill>
                <a:effectLst/>
                <a:latin typeface="+mn-lt"/>
                <a:ea typeface="ヒラギノ角ゴ Pro W3" charset="0"/>
                <a:cs typeface="ヒラギノ角ゴ Pro W3" charset="0"/>
              </a:rPr>
              <a:t>brukast</a:t>
            </a:r>
            <a:r>
              <a:rPr lang="nb-NO" sz="1200" kern="1200" dirty="0">
                <a:solidFill>
                  <a:schemeClr val="tx1"/>
                </a:solidFill>
                <a:effectLst/>
                <a:latin typeface="+mn-lt"/>
                <a:ea typeface="ヒラギノ角ゴ Pro W3" charset="0"/>
                <a:cs typeface="ヒラギノ角ゴ Pro W3" charset="0"/>
              </a:rPr>
              <a:t> ved </a:t>
            </a:r>
            <a:r>
              <a:rPr lang="nb-NO" sz="1200" kern="1200" dirty="0" err="1">
                <a:solidFill>
                  <a:schemeClr val="tx1"/>
                </a:solidFill>
                <a:effectLst/>
                <a:latin typeface="+mn-lt"/>
                <a:ea typeface="ヒラギノ角ゴ Pro W3" charset="0"/>
                <a:cs typeface="ヒラギノ角ゴ Pro W3" charset="0"/>
              </a:rPr>
              <a:t>pasientar</a:t>
            </a:r>
            <a:r>
              <a:rPr lang="nb-NO" sz="1200" kern="1200" dirty="0">
                <a:solidFill>
                  <a:schemeClr val="tx1"/>
                </a:solidFill>
                <a:effectLst/>
                <a:latin typeface="+mn-lt"/>
                <a:ea typeface="ヒラギノ角ゴ Pro W3" charset="0"/>
                <a:cs typeface="ヒラギノ角ゴ Pro W3" charset="0"/>
              </a:rPr>
              <a:t> med mistenkt infarkt der </a:t>
            </a:r>
            <a:r>
              <a:rPr lang="nb-NO" sz="1200" kern="1200" dirty="0" err="1">
                <a:solidFill>
                  <a:schemeClr val="tx1"/>
                </a:solidFill>
                <a:effectLst/>
                <a:latin typeface="+mn-lt"/>
                <a:ea typeface="ヒラギノ角ゴ Pro W3" charset="0"/>
                <a:cs typeface="ヒラギノ角ゴ Pro W3" charset="0"/>
              </a:rPr>
              <a:t>ein</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gjer</a:t>
            </a:r>
            <a:r>
              <a:rPr lang="nb-NO" sz="1200" kern="1200" dirty="0">
                <a:solidFill>
                  <a:schemeClr val="tx1"/>
                </a:solidFill>
                <a:effectLst/>
                <a:latin typeface="+mn-lt"/>
                <a:ea typeface="ヒラギノ角ゴ Pro W3" charset="0"/>
                <a:cs typeface="ヒラギノ角ゴ Pro W3" charset="0"/>
              </a:rPr>
              <a:t> MONA.</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Etter å ha sett i Norsk </a:t>
            </a:r>
            <a:r>
              <a:rPr lang="nb-NO" sz="1200" kern="1200" dirty="0" err="1">
                <a:solidFill>
                  <a:schemeClr val="tx1"/>
                </a:solidFill>
                <a:effectLst/>
                <a:latin typeface="+mn-lt"/>
                <a:ea typeface="ヒラギノ角ゴ Pro W3" charset="0"/>
                <a:cs typeface="ヒラギノ角ゴ Pro W3" charset="0"/>
              </a:rPr>
              <a:t>legemiddelhandbok</a:t>
            </a:r>
            <a:r>
              <a:rPr lang="nb-NO" sz="1200" kern="1200" dirty="0">
                <a:solidFill>
                  <a:schemeClr val="tx1"/>
                </a:solidFill>
                <a:effectLst/>
                <a:latin typeface="+mn-lt"/>
                <a:ea typeface="ヒラギノ角ゴ Pro W3" charset="0"/>
                <a:cs typeface="ヒラギノ角ゴ Pro W3" charset="0"/>
              </a:rPr>
              <a:t> ser </a:t>
            </a:r>
            <a:r>
              <a:rPr lang="nb-NO" sz="1200" kern="1200" dirty="0" err="1">
                <a:solidFill>
                  <a:schemeClr val="tx1"/>
                </a:solidFill>
                <a:effectLst/>
                <a:latin typeface="+mn-lt"/>
                <a:ea typeface="ヒラギノ角ゴ Pro W3" charset="0"/>
                <a:cs typeface="ヒラギノ角ゴ Pro W3" charset="0"/>
              </a:rPr>
              <a:t>eg</a:t>
            </a:r>
            <a:r>
              <a:rPr lang="nb-NO" sz="1200" kern="1200" dirty="0">
                <a:solidFill>
                  <a:schemeClr val="tx1"/>
                </a:solidFill>
                <a:effectLst/>
                <a:latin typeface="+mn-lt"/>
                <a:ea typeface="ヒラギノ角ゴ Pro W3" charset="0"/>
                <a:cs typeface="ヒラギノ角ゴ Pro W3" charset="0"/>
              </a:rPr>
              <a:t> at MONA er å gi morfin, oksygen, </a:t>
            </a:r>
            <a:r>
              <a:rPr lang="nb-NO" sz="1200" kern="1200" dirty="0" err="1">
                <a:solidFill>
                  <a:schemeClr val="tx1"/>
                </a:solidFill>
                <a:effectLst/>
                <a:latin typeface="+mn-lt"/>
                <a:ea typeface="ヒラギノ角ゴ Pro W3" charset="0"/>
                <a:cs typeface="ヒラギノ角ゴ Pro W3" charset="0"/>
              </a:rPr>
              <a:t>glyseroltinitrat</a:t>
            </a:r>
            <a:r>
              <a:rPr lang="nb-NO" sz="1200" kern="1200" dirty="0">
                <a:solidFill>
                  <a:schemeClr val="tx1"/>
                </a:solidFill>
                <a:effectLst/>
                <a:latin typeface="+mn-lt"/>
                <a:ea typeface="ヒラギノ角ゴ Pro W3" charset="0"/>
                <a:cs typeface="ヒラギノ角ゴ Pro W3" charset="0"/>
              </a:rPr>
              <a:t> og acetylsalisylsyre. Slik </a:t>
            </a:r>
            <a:r>
              <a:rPr lang="nb-NO" sz="1200" kern="1200" dirty="0" err="1">
                <a:solidFill>
                  <a:schemeClr val="tx1"/>
                </a:solidFill>
                <a:effectLst/>
                <a:latin typeface="+mn-lt"/>
                <a:ea typeface="ヒラギノ角ゴ Pro W3" charset="0"/>
                <a:cs typeface="ヒラギノ角ゴ Pro W3" charset="0"/>
              </a:rPr>
              <a:t>eg</a:t>
            </a:r>
            <a:r>
              <a:rPr lang="nb-NO" sz="1200" kern="1200" dirty="0">
                <a:solidFill>
                  <a:schemeClr val="tx1"/>
                </a:solidFill>
                <a:effectLst/>
                <a:latin typeface="+mn-lt"/>
                <a:ea typeface="ヒラギノ角ゴ Pro W3" charset="0"/>
                <a:cs typeface="ヒラギノ角ゴ Pro W3" charset="0"/>
              </a:rPr>
              <a:t> då </a:t>
            </a:r>
            <a:r>
              <a:rPr lang="nb-NO" sz="1200" kern="1200" dirty="0" err="1">
                <a:solidFill>
                  <a:schemeClr val="tx1"/>
                </a:solidFill>
                <a:effectLst/>
                <a:latin typeface="+mn-lt"/>
                <a:ea typeface="ヒラギノ角ゴ Pro W3" charset="0"/>
                <a:cs typeface="ヒラギノ角ゴ Pro W3" charset="0"/>
              </a:rPr>
              <a:t>tolkar</a:t>
            </a:r>
            <a:r>
              <a:rPr lang="nb-NO" sz="1200" kern="1200" dirty="0">
                <a:solidFill>
                  <a:schemeClr val="tx1"/>
                </a:solidFill>
                <a:effectLst/>
                <a:latin typeface="+mn-lt"/>
                <a:ea typeface="ヒラギノ角ゴ Pro W3" charset="0"/>
                <a:cs typeface="ヒラギノ角ゴ Pro W3" charset="0"/>
              </a:rPr>
              <a:t> teksten i taks 11f vil </a:t>
            </a:r>
            <a:r>
              <a:rPr lang="nb-NO" sz="1200" kern="1200" dirty="0" err="1">
                <a:solidFill>
                  <a:schemeClr val="tx1"/>
                </a:solidFill>
                <a:effectLst/>
                <a:latin typeface="+mn-lt"/>
                <a:ea typeface="ヒラギノ角ゴ Pro W3" charset="0"/>
                <a:cs typeface="ヒラギノ角ゴ Pro W3" charset="0"/>
              </a:rPr>
              <a:t>ikkje</a:t>
            </a:r>
            <a:r>
              <a:rPr lang="nb-NO" sz="1200" kern="1200" dirty="0">
                <a:solidFill>
                  <a:schemeClr val="tx1"/>
                </a:solidFill>
                <a:effectLst/>
                <a:latin typeface="+mn-lt"/>
                <a:ea typeface="ヒラギノ角ゴ Pro W3" charset="0"/>
                <a:cs typeface="ヒラギノ角ゴ Pro W3" charset="0"/>
              </a:rPr>
              <a:t> MONA behandling gi rett på bruk av 11f, </a:t>
            </a:r>
            <a:r>
              <a:rPr lang="nb-NO" sz="1200" kern="1200" dirty="0" err="1">
                <a:solidFill>
                  <a:schemeClr val="tx1"/>
                </a:solidFill>
                <a:effectLst/>
                <a:latin typeface="+mn-lt"/>
                <a:ea typeface="ヒラギノ角ゴ Pro W3" charset="0"/>
                <a:cs typeface="ヒラギノ角ゴ Pro W3" charset="0"/>
              </a:rPr>
              <a:t>sjølv</a:t>
            </a:r>
            <a:r>
              <a:rPr lang="nb-NO" sz="1200" kern="1200" dirty="0">
                <a:solidFill>
                  <a:schemeClr val="tx1"/>
                </a:solidFill>
                <a:effectLst/>
                <a:latin typeface="+mn-lt"/>
                <a:ea typeface="ヒラギノ角ゴ Pro W3" charset="0"/>
                <a:cs typeface="ヒラギノ角ゴ Pro W3" charset="0"/>
              </a:rPr>
              <a:t> om pasienten kan </a:t>
            </a:r>
            <a:r>
              <a:rPr lang="nb-NO" sz="1200" kern="1200" dirty="0" err="1">
                <a:solidFill>
                  <a:schemeClr val="tx1"/>
                </a:solidFill>
                <a:effectLst/>
                <a:latin typeface="+mn-lt"/>
                <a:ea typeface="ヒラギノ角ゴ Pro W3" charset="0"/>
                <a:cs typeface="ヒラギノ角ゴ Pro W3" charset="0"/>
              </a:rPr>
              <a:t>vere</a:t>
            </a:r>
            <a:r>
              <a:rPr lang="nb-NO" sz="1200" kern="1200" dirty="0">
                <a:solidFill>
                  <a:schemeClr val="tx1"/>
                </a:solidFill>
                <a:effectLst/>
                <a:latin typeface="+mn-lt"/>
                <a:ea typeface="ヒラギノ角ゴ Pro W3" charset="0"/>
                <a:cs typeface="ヒラギノ角ゴ Pro W3" charset="0"/>
              </a:rPr>
              <a:t> kritisk sjuk, </a:t>
            </a:r>
            <a:r>
              <a:rPr lang="nb-NO" sz="1200" kern="1200" dirty="0" err="1">
                <a:solidFill>
                  <a:schemeClr val="tx1"/>
                </a:solidFill>
                <a:effectLst/>
                <a:latin typeface="+mn-lt"/>
                <a:ea typeface="ヒラギノ角ゴ Pro W3" charset="0"/>
                <a:cs typeface="ヒラギノ角ゴ Pro W3" charset="0"/>
              </a:rPr>
              <a:t>sidan</a:t>
            </a:r>
            <a:r>
              <a:rPr lang="nb-NO" sz="1200" kern="1200" dirty="0">
                <a:solidFill>
                  <a:schemeClr val="tx1"/>
                </a:solidFill>
                <a:effectLst/>
                <a:latin typeface="+mn-lt"/>
                <a:ea typeface="ヒラギノ角ゴ Pro W3" charset="0"/>
                <a:cs typeface="ヒラギノ角ゴ Pro W3" charset="0"/>
              </a:rPr>
              <a:t> det verken vert gjort trombolyse eller </a:t>
            </a:r>
            <a:r>
              <a:rPr lang="nb-NO" sz="1200" kern="1200" dirty="0" err="1">
                <a:solidFill>
                  <a:schemeClr val="tx1"/>
                </a:solidFill>
                <a:effectLst/>
                <a:latin typeface="+mn-lt"/>
                <a:ea typeface="ヒラギノ角ゴ Pro W3" charset="0"/>
                <a:cs typeface="ヒラギノ角ゴ Pro W3" charset="0"/>
              </a:rPr>
              <a:t>monitorering</a:t>
            </a:r>
            <a:r>
              <a:rPr lang="nb-NO" sz="1200" kern="1200" dirty="0">
                <a:solidFill>
                  <a:schemeClr val="tx1"/>
                </a:solidFill>
                <a:effectLst/>
                <a:latin typeface="+mn-lt"/>
                <a:ea typeface="ヒラギノ角ゴ Pro W3" charset="0"/>
                <a:cs typeface="ヒラギノ角ゴ Pro W3" charset="0"/>
              </a:rPr>
              <a:t> av hjerterytme og O2 måling her?  Om dette vert gjort i tillegg til MONA behandling så kan sjølvsagt 11f </a:t>
            </a:r>
            <a:r>
              <a:rPr lang="nb-NO" sz="1200" kern="1200" dirty="0" err="1">
                <a:solidFill>
                  <a:schemeClr val="tx1"/>
                </a:solidFill>
                <a:effectLst/>
                <a:latin typeface="+mn-lt"/>
                <a:ea typeface="ヒラギノ角ゴ Pro W3" charset="0"/>
                <a:cs typeface="ヒラギノ角ゴ Pro W3" charset="0"/>
              </a:rPr>
              <a:t>brukast</a:t>
            </a:r>
            <a:r>
              <a:rPr lang="nb-NO" sz="1200" kern="1200" dirty="0">
                <a:solidFill>
                  <a:schemeClr val="tx1"/>
                </a:solidFill>
                <a:effectLst/>
                <a:latin typeface="+mn-lt"/>
                <a:ea typeface="ヒラギノ角ゴ Pro W3" charset="0"/>
                <a:cs typeface="ヒラギノ角ゴ Pro W3" charset="0"/>
              </a:rPr>
              <a:t>, men </a:t>
            </a:r>
            <a:r>
              <a:rPr lang="nb-NO" sz="1200" kern="1200" dirty="0" err="1">
                <a:solidFill>
                  <a:schemeClr val="tx1"/>
                </a:solidFill>
                <a:effectLst/>
                <a:latin typeface="+mn-lt"/>
                <a:ea typeface="ヒラギノ角ゴ Pro W3" charset="0"/>
                <a:cs typeface="ヒラギノ角ゴ Pro W3" charset="0"/>
              </a:rPr>
              <a:t>ikkje</a:t>
            </a:r>
            <a:r>
              <a:rPr lang="nb-NO" sz="1200" kern="1200" dirty="0">
                <a:solidFill>
                  <a:schemeClr val="tx1"/>
                </a:solidFill>
                <a:effectLst/>
                <a:latin typeface="+mn-lt"/>
                <a:ea typeface="ヒラギノ角ゴ Pro W3" charset="0"/>
                <a:cs typeface="ヒラギノ角ゴ Pro W3" charset="0"/>
              </a:rPr>
              <a:t> på kun MONA behandling….</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Er du </a:t>
            </a:r>
            <a:r>
              <a:rPr lang="nb-NO" sz="1200" kern="1200" dirty="0" err="1">
                <a:solidFill>
                  <a:schemeClr val="tx1"/>
                </a:solidFill>
                <a:effectLst/>
                <a:latin typeface="+mn-lt"/>
                <a:ea typeface="ヒラギノ角ゴ Pro W3" charset="0"/>
                <a:cs typeface="ヒラギノ角ゴ Pro W3" charset="0"/>
              </a:rPr>
              <a:t>einig</a:t>
            </a:r>
            <a:r>
              <a:rPr lang="nb-NO" sz="1200" kern="1200" dirty="0">
                <a:solidFill>
                  <a:schemeClr val="tx1"/>
                </a:solidFill>
                <a:effectLst/>
                <a:latin typeface="+mn-lt"/>
                <a:ea typeface="ヒラギノ角ゴ Pro W3" charset="0"/>
                <a:cs typeface="ヒラギノ角ゴ Pro W3" charset="0"/>
              </a:rPr>
              <a:t> i det?</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endParaRPr lang="nb-NO" dirty="0"/>
          </a:p>
        </p:txBody>
      </p:sp>
      <p:sp>
        <p:nvSpPr>
          <p:cNvPr id="4" name="Plassholder for lysbildenummer 3"/>
          <p:cNvSpPr>
            <a:spLocks noGrp="1"/>
          </p:cNvSpPr>
          <p:nvPr>
            <p:ph type="sldNum" sz="quarter" idx="10"/>
          </p:nvPr>
        </p:nvSpPr>
        <p:spPr/>
        <p:txBody>
          <a:bodyPr/>
          <a:lstStyle/>
          <a:p>
            <a:pPr>
              <a:defRPr/>
            </a:pPr>
            <a:fld id="{686A81B8-B3C8-544A-871B-8753C31AD27A}" type="slidenum">
              <a:rPr lang="nb-NO" smtClean="0"/>
              <a:pPr>
                <a:defRPr/>
              </a:pPr>
              <a:t>30</a:t>
            </a:fld>
            <a:endParaRPr lang="nb-NO" dirty="0"/>
          </a:p>
        </p:txBody>
      </p:sp>
    </p:spTree>
    <p:extLst>
      <p:ext uri="{BB962C8B-B14F-4D97-AF65-F5344CB8AC3E}">
        <p14:creationId xmlns:p14="http://schemas.microsoft.com/office/powerpoint/2010/main" val="1440714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nb-NO" sz="1200" kern="1200" dirty="0">
                <a:solidFill>
                  <a:schemeClr val="tx1"/>
                </a:solidFill>
                <a:effectLst/>
                <a:latin typeface="+mn-lt"/>
                <a:ea typeface="ヒラギノ角ゴ Pro W3" charset="0"/>
                <a:cs typeface="ヒラギノ角ゴ Pro W3" charset="0"/>
              </a:rPr>
              <a:t>lurer litt på 11f. Ved hvilke situasjoner kan man egentlig bruke denne?? Eks ved behandling av pas med mistenkt hjerteinfarkt (MONA), kan denne da brukes?</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r>
              <a:rPr lang="nb-NO" sz="1200" kern="1200" dirty="0">
                <a:solidFill>
                  <a:schemeClr val="tx1"/>
                </a:solidFill>
                <a:effectLst/>
                <a:latin typeface="+mn-lt"/>
                <a:ea typeface="ヒラギノ角ゴ Pro W3" charset="0"/>
                <a:cs typeface="ヒラギノ角ゴ Pro W3" charset="0"/>
              </a:rPr>
              <a:t>Hallo!</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At legen gir MONA utløser ikke i seg selv takst 11f, dersom det ikke i tillegg gis trombolyse eller dersom hjerterytme og O2-metning </a:t>
            </a:r>
            <a:r>
              <a:rPr lang="nb-NO" sz="1200" kern="1200" dirty="0" err="1">
                <a:solidFill>
                  <a:schemeClr val="tx1"/>
                </a:solidFill>
                <a:effectLst/>
                <a:latin typeface="+mn-lt"/>
                <a:ea typeface="ヒラギノ角ゴ Pro W3" charset="0"/>
                <a:cs typeface="ヒラギノ角ゴ Pro W3" charset="0"/>
              </a:rPr>
              <a:t>monitoreres</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pga</a:t>
            </a:r>
            <a:r>
              <a:rPr lang="nb-NO" sz="1200" kern="1200" dirty="0">
                <a:solidFill>
                  <a:schemeClr val="tx1"/>
                </a:solidFill>
                <a:effectLst/>
                <a:latin typeface="+mn-lt"/>
                <a:ea typeface="ヒラギノ角ゴ Pro W3" charset="0"/>
                <a:cs typeface="ヒラギノ角ゴ Pro W3" charset="0"/>
              </a:rPr>
              <a:t> kritisk sykdom.</a:t>
            </a:r>
            <a:br>
              <a:rPr lang="nb-NO" sz="1200" kern="1200" dirty="0">
                <a:solidFill>
                  <a:schemeClr val="tx1"/>
                </a:solidFill>
                <a:effectLst/>
                <a:latin typeface="+mn-lt"/>
                <a:ea typeface="ヒラギノ角ゴ Pro W3" charset="0"/>
                <a:cs typeface="ヒラギノ角ゴ Pro W3" charset="0"/>
              </a:rPr>
            </a:br>
            <a:r>
              <a:rPr lang="nb-NO" sz="1200" kern="1200" dirty="0">
                <a:solidFill>
                  <a:schemeClr val="tx1"/>
                </a:solidFill>
                <a:effectLst/>
                <a:latin typeface="+mn-lt"/>
                <a:ea typeface="ヒラギノ角ゴ Pro W3" charset="0"/>
                <a:cs typeface="ヒラギノ角ゴ Pro W3" charset="0"/>
              </a:rPr>
              <a:t>Men dersom morfin gis intravenøst utløses takst 100 hvor det inngår: </a:t>
            </a:r>
            <a:r>
              <a:rPr lang="nb-NO" sz="1200" i="1" kern="1200" dirty="0">
                <a:solidFill>
                  <a:schemeClr val="tx1"/>
                </a:solidFill>
                <a:effectLst/>
                <a:latin typeface="+mn-lt"/>
                <a:ea typeface="ヒラギノ角ゴ Pro W3" charset="0"/>
                <a:cs typeface="ヒラギノ角ゴ Pro W3" charset="0"/>
              </a:rPr>
              <a:t>Intravenøs injeksjon av medikament som krever særlig nøyaktighet</a:t>
            </a:r>
            <a:r>
              <a:rPr lang="nb-NO" sz="1200" kern="1200" dirty="0">
                <a:solidFill>
                  <a:schemeClr val="tx1"/>
                </a:solidFill>
                <a:effectLst/>
                <a:latin typeface="+mn-lt"/>
                <a:ea typeface="ヒラギノ角ゴ Pro W3" charset="0"/>
                <a:cs typeface="ヒラギノ角ゴ Pro W3" charset="0"/>
              </a:rPr>
              <a:t>.</a:t>
            </a:r>
          </a:p>
          <a:p>
            <a:br>
              <a:rPr lang="nb-NO" sz="1200" kern="1200" dirty="0">
                <a:solidFill>
                  <a:schemeClr val="tx1"/>
                </a:solidFill>
                <a:effectLst/>
                <a:latin typeface="+mn-lt"/>
                <a:ea typeface="ヒラギノ角ゴ Pro W3" charset="0"/>
                <a:cs typeface="ヒラギノ角ゴ Pro W3" charset="0"/>
              </a:rPr>
            </a:br>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Hei, og takk for sist!</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Treng ei lita </a:t>
            </a:r>
            <a:r>
              <a:rPr lang="nb-NO" sz="1200" kern="1200" dirty="0" err="1">
                <a:solidFill>
                  <a:schemeClr val="tx1"/>
                </a:solidFill>
                <a:effectLst/>
                <a:latin typeface="+mn-lt"/>
                <a:ea typeface="ヒラギノ角ゴ Pro W3" charset="0"/>
                <a:cs typeface="ヒラギノ角ゴ Pro W3" charset="0"/>
              </a:rPr>
              <a:t>medisi</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nsk</a:t>
            </a:r>
            <a:r>
              <a:rPr lang="nb-NO" sz="1200" kern="1200" dirty="0">
                <a:solidFill>
                  <a:schemeClr val="tx1"/>
                </a:solidFill>
                <a:effectLst/>
                <a:latin typeface="+mn-lt"/>
                <a:ea typeface="ヒラギノ角ゴ Pro W3" charset="0"/>
                <a:cs typeface="ヒラギノ角ゴ Pro W3" charset="0"/>
              </a:rPr>
              <a:t> forklaring/tolkning som </a:t>
            </a:r>
            <a:r>
              <a:rPr lang="nb-NO" sz="1200" kern="1200" dirty="0" err="1">
                <a:solidFill>
                  <a:schemeClr val="tx1"/>
                </a:solidFill>
                <a:effectLst/>
                <a:latin typeface="+mn-lt"/>
                <a:ea typeface="ヒラギノ角ゴ Pro W3" charset="0"/>
                <a:cs typeface="ヒラギノ角ゴ Pro W3" charset="0"/>
              </a:rPr>
              <a:t>eg</a:t>
            </a:r>
            <a:r>
              <a:rPr lang="nb-NO" sz="1200" kern="1200" dirty="0">
                <a:solidFill>
                  <a:schemeClr val="tx1"/>
                </a:solidFill>
                <a:effectLst/>
                <a:latin typeface="+mn-lt"/>
                <a:ea typeface="ヒラギノ角ゴ Pro W3" charset="0"/>
                <a:cs typeface="ヒラギノ角ゴ Pro W3" charset="0"/>
              </a:rPr>
              <a:t> håper du kan hjelpe meg litt med.</a:t>
            </a:r>
          </a:p>
          <a:p>
            <a:r>
              <a:rPr lang="nb-NO" sz="1200" kern="1200" dirty="0">
                <a:solidFill>
                  <a:schemeClr val="tx1"/>
                </a:solidFill>
                <a:effectLst/>
                <a:latin typeface="+mn-lt"/>
                <a:ea typeface="ヒラギノ角ゴ Pro W3" charset="0"/>
                <a:cs typeface="ヒラギノ角ゴ Pro W3" charset="0"/>
              </a:rPr>
              <a:t>Takst 11f kan </a:t>
            </a:r>
            <a:r>
              <a:rPr lang="nb-NO" sz="1200" kern="1200" dirty="0" err="1">
                <a:solidFill>
                  <a:schemeClr val="tx1"/>
                </a:solidFill>
                <a:effectLst/>
                <a:latin typeface="+mn-lt"/>
                <a:ea typeface="ヒラギノ角ゴ Pro W3" charset="0"/>
                <a:cs typeface="ヒラギノ角ゴ Pro W3" charset="0"/>
              </a:rPr>
              <a:t>brukast</a:t>
            </a:r>
            <a:r>
              <a:rPr lang="nb-NO" sz="1200" kern="1200" dirty="0">
                <a:solidFill>
                  <a:schemeClr val="tx1"/>
                </a:solidFill>
                <a:effectLst/>
                <a:latin typeface="+mn-lt"/>
                <a:ea typeface="ヒラギノ角ゴ Pro W3" charset="0"/>
                <a:cs typeface="ヒラギノ角ゴ Pro W3" charset="0"/>
              </a:rPr>
              <a:t> blant anna ved prehospital trombolyse ved akutt hjerteinfarkt, samt på kritisk sjuke </a:t>
            </a:r>
            <a:r>
              <a:rPr lang="nb-NO" sz="1200" kern="1200" dirty="0" err="1">
                <a:solidFill>
                  <a:schemeClr val="tx1"/>
                </a:solidFill>
                <a:effectLst/>
                <a:latin typeface="+mn-lt"/>
                <a:ea typeface="ヒラギノ角ゴ Pro W3" charset="0"/>
                <a:cs typeface="ヒラギノ角ゴ Pro W3" charset="0"/>
              </a:rPr>
              <a:t>personar</a:t>
            </a:r>
            <a:r>
              <a:rPr lang="nb-NO" sz="1200" kern="1200" dirty="0">
                <a:solidFill>
                  <a:schemeClr val="tx1"/>
                </a:solidFill>
                <a:effectLst/>
                <a:latin typeface="+mn-lt"/>
                <a:ea typeface="ヒラギノ角ゴ Pro W3" charset="0"/>
                <a:cs typeface="ヒラギノ角ゴ Pro W3" charset="0"/>
              </a:rPr>
              <a:t> som treng </a:t>
            </a:r>
            <a:r>
              <a:rPr lang="nb-NO" sz="1200" kern="1200" dirty="0" err="1">
                <a:solidFill>
                  <a:schemeClr val="tx1"/>
                </a:solidFill>
                <a:effectLst/>
                <a:latin typeface="+mn-lt"/>
                <a:ea typeface="ヒラギノ角ゴ Pro W3" charset="0"/>
                <a:cs typeface="ヒラギノ角ゴ Pro W3" charset="0"/>
              </a:rPr>
              <a:t>monitorering</a:t>
            </a:r>
            <a:r>
              <a:rPr lang="nb-NO" sz="1200" kern="1200" dirty="0">
                <a:solidFill>
                  <a:schemeClr val="tx1"/>
                </a:solidFill>
                <a:effectLst/>
                <a:latin typeface="+mn-lt"/>
                <a:ea typeface="ヒラギノ角ゴ Pro W3" charset="0"/>
                <a:cs typeface="ヒラギノ角ゴ Pro W3" charset="0"/>
              </a:rPr>
              <a:t> av hjerterytme og O2 måling.</a:t>
            </a:r>
          </a:p>
          <a:p>
            <a:r>
              <a:rPr lang="nb-NO" sz="1200" kern="1200" dirty="0">
                <a:solidFill>
                  <a:schemeClr val="tx1"/>
                </a:solidFill>
                <a:effectLst/>
                <a:latin typeface="+mn-lt"/>
                <a:ea typeface="ヒラギノ角ゴ Pro W3" charset="0"/>
                <a:cs typeface="ヒラギノ角ゴ Pro W3" charset="0"/>
              </a:rPr>
              <a:t>Har fått spørsmål </a:t>
            </a:r>
            <a:r>
              <a:rPr lang="nb-NO" sz="1200" kern="1200" dirty="0" err="1">
                <a:solidFill>
                  <a:schemeClr val="tx1"/>
                </a:solidFill>
                <a:effectLst/>
                <a:latin typeface="+mn-lt"/>
                <a:ea typeface="ヒラギノ角ゴ Pro W3" charset="0"/>
                <a:cs typeface="ヒラギノ角ゴ Pro W3" charset="0"/>
              </a:rPr>
              <a:t>frå</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ein</a:t>
            </a:r>
            <a:r>
              <a:rPr lang="nb-NO" sz="1200" kern="1200" dirty="0">
                <a:solidFill>
                  <a:schemeClr val="tx1"/>
                </a:solidFill>
                <a:effectLst/>
                <a:latin typeface="+mn-lt"/>
                <a:ea typeface="ヒラギノ角ゴ Pro W3" charset="0"/>
                <a:cs typeface="ヒラギノ角ゴ Pro W3" charset="0"/>
              </a:rPr>
              <a:t> lege om taksten også kan </a:t>
            </a:r>
            <a:r>
              <a:rPr lang="nb-NO" sz="1200" kern="1200" dirty="0" err="1">
                <a:solidFill>
                  <a:schemeClr val="tx1"/>
                </a:solidFill>
                <a:effectLst/>
                <a:latin typeface="+mn-lt"/>
                <a:ea typeface="ヒラギノ角ゴ Pro W3" charset="0"/>
                <a:cs typeface="ヒラギノ角ゴ Pro W3" charset="0"/>
              </a:rPr>
              <a:t>brukast</a:t>
            </a:r>
            <a:r>
              <a:rPr lang="nb-NO" sz="1200" kern="1200" dirty="0">
                <a:solidFill>
                  <a:schemeClr val="tx1"/>
                </a:solidFill>
                <a:effectLst/>
                <a:latin typeface="+mn-lt"/>
                <a:ea typeface="ヒラギノ角ゴ Pro W3" charset="0"/>
                <a:cs typeface="ヒラギノ角ゴ Pro W3" charset="0"/>
              </a:rPr>
              <a:t> ved </a:t>
            </a:r>
            <a:r>
              <a:rPr lang="nb-NO" sz="1200" kern="1200" dirty="0" err="1">
                <a:solidFill>
                  <a:schemeClr val="tx1"/>
                </a:solidFill>
                <a:effectLst/>
                <a:latin typeface="+mn-lt"/>
                <a:ea typeface="ヒラギノ角ゴ Pro W3" charset="0"/>
                <a:cs typeface="ヒラギノ角ゴ Pro W3" charset="0"/>
              </a:rPr>
              <a:t>pasientar</a:t>
            </a:r>
            <a:r>
              <a:rPr lang="nb-NO" sz="1200" kern="1200" dirty="0">
                <a:solidFill>
                  <a:schemeClr val="tx1"/>
                </a:solidFill>
                <a:effectLst/>
                <a:latin typeface="+mn-lt"/>
                <a:ea typeface="ヒラギノ角ゴ Pro W3" charset="0"/>
                <a:cs typeface="ヒラギノ角ゴ Pro W3" charset="0"/>
              </a:rPr>
              <a:t> med mistenkt infarkt der </a:t>
            </a:r>
            <a:r>
              <a:rPr lang="nb-NO" sz="1200" kern="1200" dirty="0" err="1">
                <a:solidFill>
                  <a:schemeClr val="tx1"/>
                </a:solidFill>
                <a:effectLst/>
                <a:latin typeface="+mn-lt"/>
                <a:ea typeface="ヒラギノ角ゴ Pro W3" charset="0"/>
                <a:cs typeface="ヒラギノ角ゴ Pro W3" charset="0"/>
              </a:rPr>
              <a:t>ein</a:t>
            </a:r>
            <a:r>
              <a:rPr lang="nb-NO" sz="1200" kern="1200" dirty="0">
                <a:solidFill>
                  <a:schemeClr val="tx1"/>
                </a:solidFill>
                <a:effectLst/>
                <a:latin typeface="+mn-lt"/>
                <a:ea typeface="ヒラギノ角ゴ Pro W3" charset="0"/>
                <a:cs typeface="ヒラギノ角ゴ Pro W3" charset="0"/>
              </a:rPr>
              <a:t> </a:t>
            </a:r>
            <a:r>
              <a:rPr lang="nb-NO" sz="1200" kern="1200" dirty="0" err="1">
                <a:solidFill>
                  <a:schemeClr val="tx1"/>
                </a:solidFill>
                <a:effectLst/>
                <a:latin typeface="+mn-lt"/>
                <a:ea typeface="ヒラギノ角ゴ Pro W3" charset="0"/>
                <a:cs typeface="ヒラギノ角ゴ Pro W3" charset="0"/>
              </a:rPr>
              <a:t>gjer</a:t>
            </a:r>
            <a:r>
              <a:rPr lang="nb-NO" sz="1200" kern="1200" dirty="0">
                <a:solidFill>
                  <a:schemeClr val="tx1"/>
                </a:solidFill>
                <a:effectLst/>
                <a:latin typeface="+mn-lt"/>
                <a:ea typeface="ヒラギノ角ゴ Pro W3" charset="0"/>
                <a:cs typeface="ヒラギノ角ゴ Pro W3" charset="0"/>
              </a:rPr>
              <a:t> MONA.</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Etter å ha sett i Norsk </a:t>
            </a:r>
            <a:r>
              <a:rPr lang="nb-NO" sz="1200" kern="1200" dirty="0" err="1">
                <a:solidFill>
                  <a:schemeClr val="tx1"/>
                </a:solidFill>
                <a:effectLst/>
                <a:latin typeface="+mn-lt"/>
                <a:ea typeface="ヒラギノ角ゴ Pro W3" charset="0"/>
                <a:cs typeface="ヒラギノ角ゴ Pro W3" charset="0"/>
              </a:rPr>
              <a:t>legemiddelhandbok</a:t>
            </a:r>
            <a:r>
              <a:rPr lang="nb-NO" sz="1200" kern="1200" dirty="0">
                <a:solidFill>
                  <a:schemeClr val="tx1"/>
                </a:solidFill>
                <a:effectLst/>
                <a:latin typeface="+mn-lt"/>
                <a:ea typeface="ヒラギノ角ゴ Pro W3" charset="0"/>
                <a:cs typeface="ヒラギノ角ゴ Pro W3" charset="0"/>
              </a:rPr>
              <a:t> ser </a:t>
            </a:r>
            <a:r>
              <a:rPr lang="nb-NO" sz="1200" kern="1200" dirty="0" err="1">
                <a:solidFill>
                  <a:schemeClr val="tx1"/>
                </a:solidFill>
                <a:effectLst/>
                <a:latin typeface="+mn-lt"/>
                <a:ea typeface="ヒラギノ角ゴ Pro W3" charset="0"/>
                <a:cs typeface="ヒラギノ角ゴ Pro W3" charset="0"/>
              </a:rPr>
              <a:t>eg</a:t>
            </a:r>
            <a:r>
              <a:rPr lang="nb-NO" sz="1200" kern="1200" dirty="0">
                <a:solidFill>
                  <a:schemeClr val="tx1"/>
                </a:solidFill>
                <a:effectLst/>
                <a:latin typeface="+mn-lt"/>
                <a:ea typeface="ヒラギノ角ゴ Pro W3" charset="0"/>
                <a:cs typeface="ヒラギノ角ゴ Pro W3" charset="0"/>
              </a:rPr>
              <a:t> at MONA er å </a:t>
            </a:r>
            <a:r>
              <a:rPr lang="nb-NO" sz="1200" b="1" kern="1200" dirty="0">
                <a:solidFill>
                  <a:schemeClr val="tx1"/>
                </a:solidFill>
                <a:effectLst/>
                <a:latin typeface="+mn-lt"/>
                <a:ea typeface="ヒラギノ角ゴ Pro W3" charset="0"/>
                <a:cs typeface="ヒラギノ角ゴ Pro W3" charset="0"/>
              </a:rPr>
              <a:t>gi morfin, oksygen, </a:t>
            </a:r>
            <a:r>
              <a:rPr lang="nb-NO" sz="1200" b="1" kern="1200" dirty="0" err="1">
                <a:solidFill>
                  <a:schemeClr val="tx1"/>
                </a:solidFill>
                <a:effectLst/>
                <a:latin typeface="+mn-lt"/>
                <a:ea typeface="ヒラギノ角ゴ Pro W3" charset="0"/>
                <a:cs typeface="ヒラギノ角ゴ Pro W3" charset="0"/>
              </a:rPr>
              <a:t>glyseroltinitrat</a:t>
            </a:r>
            <a:r>
              <a:rPr lang="nb-NO" sz="1200" b="1" kern="1200" dirty="0">
                <a:solidFill>
                  <a:schemeClr val="tx1"/>
                </a:solidFill>
                <a:effectLst/>
                <a:latin typeface="+mn-lt"/>
                <a:ea typeface="ヒラギノ角ゴ Pro W3" charset="0"/>
                <a:cs typeface="ヒラギノ角ゴ Pro W3" charset="0"/>
              </a:rPr>
              <a:t> og acetylsalisylsyre</a:t>
            </a:r>
            <a:r>
              <a:rPr lang="nb-NO" sz="1200" kern="1200" dirty="0">
                <a:solidFill>
                  <a:schemeClr val="tx1"/>
                </a:solidFill>
                <a:effectLst/>
                <a:latin typeface="+mn-lt"/>
                <a:ea typeface="ヒラギノ角ゴ Pro W3" charset="0"/>
                <a:cs typeface="ヒラギノ角ゴ Pro W3" charset="0"/>
              </a:rPr>
              <a:t>. Slik </a:t>
            </a:r>
            <a:r>
              <a:rPr lang="nb-NO" sz="1200" kern="1200" dirty="0" err="1">
                <a:solidFill>
                  <a:schemeClr val="tx1"/>
                </a:solidFill>
                <a:effectLst/>
                <a:latin typeface="+mn-lt"/>
                <a:ea typeface="ヒラギノ角ゴ Pro W3" charset="0"/>
                <a:cs typeface="ヒラギノ角ゴ Pro W3" charset="0"/>
              </a:rPr>
              <a:t>eg</a:t>
            </a:r>
            <a:r>
              <a:rPr lang="nb-NO" sz="1200" kern="1200" dirty="0">
                <a:solidFill>
                  <a:schemeClr val="tx1"/>
                </a:solidFill>
                <a:effectLst/>
                <a:latin typeface="+mn-lt"/>
                <a:ea typeface="ヒラギノ角ゴ Pro W3" charset="0"/>
                <a:cs typeface="ヒラギノ角ゴ Pro W3" charset="0"/>
              </a:rPr>
              <a:t> då </a:t>
            </a:r>
            <a:r>
              <a:rPr lang="nb-NO" sz="1200" kern="1200" dirty="0" err="1">
                <a:solidFill>
                  <a:schemeClr val="tx1"/>
                </a:solidFill>
                <a:effectLst/>
                <a:latin typeface="+mn-lt"/>
                <a:ea typeface="ヒラギノ角ゴ Pro W3" charset="0"/>
                <a:cs typeface="ヒラギノ角ゴ Pro W3" charset="0"/>
              </a:rPr>
              <a:t>tolkar</a:t>
            </a:r>
            <a:r>
              <a:rPr lang="nb-NO" sz="1200" kern="1200" dirty="0">
                <a:solidFill>
                  <a:schemeClr val="tx1"/>
                </a:solidFill>
                <a:effectLst/>
                <a:latin typeface="+mn-lt"/>
                <a:ea typeface="ヒラギノ角ゴ Pro W3" charset="0"/>
                <a:cs typeface="ヒラギノ角ゴ Pro W3" charset="0"/>
              </a:rPr>
              <a:t> teksten i taks 11f vil </a:t>
            </a:r>
            <a:r>
              <a:rPr lang="nb-NO" sz="1200" kern="1200" dirty="0" err="1">
                <a:solidFill>
                  <a:schemeClr val="tx1"/>
                </a:solidFill>
                <a:effectLst/>
                <a:latin typeface="+mn-lt"/>
                <a:ea typeface="ヒラギノ角ゴ Pro W3" charset="0"/>
                <a:cs typeface="ヒラギノ角ゴ Pro W3" charset="0"/>
              </a:rPr>
              <a:t>ikkje</a:t>
            </a:r>
            <a:r>
              <a:rPr lang="nb-NO" sz="1200" kern="1200" dirty="0">
                <a:solidFill>
                  <a:schemeClr val="tx1"/>
                </a:solidFill>
                <a:effectLst/>
                <a:latin typeface="+mn-lt"/>
                <a:ea typeface="ヒラギノ角ゴ Pro W3" charset="0"/>
                <a:cs typeface="ヒラギノ角ゴ Pro W3" charset="0"/>
              </a:rPr>
              <a:t> MONA behandling gi rett på bruk av 11f, </a:t>
            </a:r>
            <a:r>
              <a:rPr lang="nb-NO" sz="1200" kern="1200" dirty="0" err="1">
                <a:solidFill>
                  <a:schemeClr val="tx1"/>
                </a:solidFill>
                <a:effectLst/>
                <a:latin typeface="+mn-lt"/>
                <a:ea typeface="ヒラギノ角ゴ Pro W3" charset="0"/>
                <a:cs typeface="ヒラギノ角ゴ Pro W3" charset="0"/>
              </a:rPr>
              <a:t>sjølv</a:t>
            </a:r>
            <a:r>
              <a:rPr lang="nb-NO" sz="1200" kern="1200" dirty="0">
                <a:solidFill>
                  <a:schemeClr val="tx1"/>
                </a:solidFill>
                <a:effectLst/>
                <a:latin typeface="+mn-lt"/>
                <a:ea typeface="ヒラギノ角ゴ Pro W3" charset="0"/>
                <a:cs typeface="ヒラギノ角ゴ Pro W3" charset="0"/>
              </a:rPr>
              <a:t> om pasienten kan </a:t>
            </a:r>
            <a:r>
              <a:rPr lang="nb-NO" sz="1200" kern="1200" dirty="0" err="1">
                <a:solidFill>
                  <a:schemeClr val="tx1"/>
                </a:solidFill>
                <a:effectLst/>
                <a:latin typeface="+mn-lt"/>
                <a:ea typeface="ヒラギノ角ゴ Pro W3" charset="0"/>
                <a:cs typeface="ヒラギノ角ゴ Pro W3" charset="0"/>
              </a:rPr>
              <a:t>vere</a:t>
            </a:r>
            <a:r>
              <a:rPr lang="nb-NO" sz="1200" kern="1200" dirty="0">
                <a:solidFill>
                  <a:schemeClr val="tx1"/>
                </a:solidFill>
                <a:effectLst/>
                <a:latin typeface="+mn-lt"/>
                <a:ea typeface="ヒラギノ角ゴ Pro W3" charset="0"/>
                <a:cs typeface="ヒラギノ角ゴ Pro W3" charset="0"/>
              </a:rPr>
              <a:t> kritisk sjuk, </a:t>
            </a:r>
            <a:r>
              <a:rPr lang="nb-NO" sz="1200" kern="1200" dirty="0" err="1">
                <a:solidFill>
                  <a:schemeClr val="tx1"/>
                </a:solidFill>
                <a:effectLst/>
                <a:latin typeface="+mn-lt"/>
                <a:ea typeface="ヒラギノ角ゴ Pro W3" charset="0"/>
                <a:cs typeface="ヒラギノ角ゴ Pro W3" charset="0"/>
              </a:rPr>
              <a:t>sidan</a:t>
            </a:r>
            <a:r>
              <a:rPr lang="nb-NO" sz="1200" kern="1200" dirty="0">
                <a:solidFill>
                  <a:schemeClr val="tx1"/>
                </a:solidFill>
                <a:effectLst/>
                <a:latin typeface="+mn-lt"/>
                <a:ea typeface="ヒラギノ角ゴ Pro W3" charset="0"/>
                <a:cs typeface="ヒラギノ角ゴ Pro W3" charset="0"/>
              </a:rPr>
              <a:t> det verken vert gjort trombolyse eller </a:t>
            </a:r>
            <a:r>
              <a:rPr lang="nb-NO" sz="1200" kern="1200" dirty="0" err="1">
                <a:solidFill>
                  <a:schemeClr val="tx1"/>
                </a:solidFill>
                <a:effectLst/>
                <a:latin typeface="+mn-lt"/>
                <a:ea typeface="ヒラギノ角ゴ Pro W3" charset="0"/>
                <a:cs typeface="ヒラギノ角ゴ Pro W3" charset="0"/>
              </a:rPr>
              <a:t>monitorering</a:t>
            </a:r>
            <a:r>
              <a:rPr lang="nb-NO" sz="1200" kern="1200" dirty="0">
                <a:solidFill>
                  <a:schemeClr val="tx1"/>
                </a:solidFill>
                <a:effectLst/>
                <a:latin typeface="+mn-lt"/>
                <a:ea typeface="ヒラギノ角ゴ Pro W3" charset="0"/>
                <a:cs typeface="ヒラギノ角ゴ Pro W3" charset="0"/>
              </a:rPr>
              <a:t> av hjerterytme og O2 måling her?  Om dette vert gjort i tillegg til MONA behandling så kan sjølvsagt 11f </a:t>
            </a:r>
            <a:r>
              <a:rPr lang="nb-NO" sz="1200" kern="1200" dirty="0" err="1">
                <a:solidFill>
                  <a:schemeClr val="tx1"/>
                </a:solidFill>
                <a:effectLst/>
                <a:latin typeface="+mn-lt"/>
                <a:ea typeface="ヒラギノ角ゴ Pro W3" charset="0"/>
                <a:cs typeface="ヒラギノ角ゴ Pro W3" charset="0"/>
              </a:rPr>
              <a:t>brukast</a:t>
            </a:r>
            <a:r>
              <a:rPr lang="nb-NO" sz="1200" kern="1200" dirty="0">
                <a:solidFill>
                  <a:schemeClr val="tx1"/>
                </a:solidFill>
                <a:effectLst/>
                <a:latin typeface="+mn-lt"/>
                <a:ea typeface="ヒラギノ角ゴ Pro W3" charset="0"/>
                <a:cs typeface="ヒラギノ角ゴ Pro W3" charset="0"/>
              </a:rPr>
              <a:t>, men </a:t>
            </a:r>
            <a:r>
              <a:rPr lang="nb-NO" sz="1200" kern="1200" dirty="0" err="1">
                <a:solidFill>
                  <a:schemeClr val="tx1"/>
                </a:solidFill>
                <a:effectLst/>
                <a:latin typeface="+mn-lt"/>
                <a:ea typeface="ヒラギノ角ゴ Pro W3" charset="0"/>
                <a:cs typeface="ヒラギノ角ゴ Pro W3" charset="0"/>
              </a:rPr>
              <a:t>ikkje</a:t>
            </a:r>
            <a:r>
              <a:rPr lang="nb-NO" sz="1200" kern="1200" dirty="0">
                <a:solidFill>
                  <a:schemeClr val="tx1"/>
                </a:solidFill>
                <a:effectLst/>
                <a:latin typeface="+mn-lt"/>
                <a:ea typeface="ヒラギノ角ゴ Pro W3" charset="0"/>
                <a:cs typeface="ヒラギノ角ゴ Pro W3" charset="0"/>
              </a:rPr>
              <a:t> på kun MONA behandling….</a:t>
            </a:r>
          </a:p>
          <a:p>
            <a:r>
              <a:rPr lang="nb-NO" sz="1200" kern="1200" dirty="0">
                <a:solidFill>
                  <a:schemeClr val="tx1"/>
                </a:solidFill>
                <a:effectLst/>
                <a:latin typeface="+mn-lt"/>
                <a:ea typeface="ヒラギノ角ゴ Pro W3" charset="0"/>
                <a:cs typeface="ヒラギノ角ゴ Pro W3" charset="0"/>
              </a:rPr>
              <a:t> </a:t>
            </a:r>
          </a:p>
          <a:p>
            <a:r>
              <a:rPr lang="nb-NO" sz="1200" kern="1200" dirty="0">
                <a:solidFill>
                  <a:schemeClr val="tx1"/>
                </a:solidFill>
                <a:effectLst/>
                <a:latin typeface="+mn-lt"/>
                <a:ea typeface="ヒラギノ角ゴ Pro W3" charset="0"/>
                <a:cs typeface="ヒラギノ角ゴ Pro W3" charset="0"/>
              </a:rPr>
              <a:t>Er du </a:t>
            </a:r>
            <a:r>
              <a:rPr lang="nb-NO" sz="1200" kern="1200" dirty="0" err="1">
                <a:solidFill>
                  <a:schemeClr val="tx1"/>
                </a:solidFill>
                <a:effectLst/>
                <a:latin typeface="+mn-lt"/>
                <a:ea typeface="ヒラギノ角ゴ Pro W3" charset="0"/>
                <a:cs typeface="ヒラギノ角ゴ Pro W3" charset="0"/>
              </a:rPr>
              <a:t>einig</a:t>
            </a:r>
            <a:r>
              <a:rPr lang="nb-NO" sz="1200" kern="1200" dirty="0">
                <a:solidFill>
                  <a:schemeClr val="tx1"/>
                </a:solidFill>
                <a:effectLst/>
                <a:latin typeface="+mn-lt"/>
                <a:ea typeface="ヒラギノ角ゴ Pro W3" charset="0"/>
                <a:cs typeface="ヒラギノ角ゴ Pro W3" charset="0"/>
              </a:rPr>
              <a:t> i det?</a:t>
            </a:r>
          </a:p>
          <a:p>
            <a:pPr marL="0" marR="0" lvl="0" indent="0" algn="l" defTabSz="457200" rtl="0" eaLnBrk="1" fontAlgn="base" latinLnBrk="0" hangingPunct="1">
              <a:lnSpc>
                <a:spcPct val="100000"/>
              </a:lnSpc>
              <a:spcBef>
                <a:spcPct val="30000"/>
              </a:spcBef>
              <a:spcAft>
                <a:spcPct val="0"/>
              </a:spcAft>
              <a:buClrTx/>
              <a:buSzTx/>
              <a:buFontTx/>
              <a:buNone/>
              <a:tabLst/>
              <a:defRPr/>
            </a:pPr>
            <a:endParaRPr lang="nb-NO" sz="1200" kern="1200" dirty="0">
              <a:solidFill>
                <a:schemeClr val="tx1"/>
              </a:solidFill>
              <a:effectLst/>
              <a:latin typeface="+mn-lt"/>
              <a:ea typeface="ヒラギノ角ゴ Pro W3" charset="0"/>
              <a:cs typeface="ヒラギノ角ゴ Pro W3" charset="0"/>
            </a:endParaRPr>
          </a:p>
          <a:p>
            <a:endParaRPr lang="nb-NO" dirty="0"/>
          </a:p>
        </p:txBody>
      </p:sp>
      <p:sp>
        <p:nvSpPr>
          <p:cNvPr id="4" name="Plassholder for lysbildenummer 3"/>
          <p:cNvSpPr>
            <a:spLocks noGrp="1"/>
          </p:cNvSpPr>
          <p:nvPr>
            <p:ph type="sldNum" sz="quarter" idx="10"/>
          </p:nvPr>
        </p:nvSpPr>
        <p:spPr/>
        <p:txBody>
          <a:bodyPr/>
          <a:lstStyle/>
          <a:p>
            <a:pPr>
              <a:defRPr/>
            </a:pPr>
            <a:fld id="{686A81B8-B3C8-544A-871B-8753C31AD27A}" type="slidenum">
              <a:rPr lang="nb-NO" smtClean="0"/>
              <a:pPr>
                <a:defRPr/>
              </a:pPr>
              <a:t>31</a:t>
            </a:fld>
            <a:endParaRPr lang="nb-NO" dirty="0"/>
          </a:p>
        </p:txBody>
      </p:sp>
    </p:spTree>
    <p:extLst>
      <p:ext uri="{BB962C8B-B14F-4D97-AF65-F5344CB8AC3E}">
        <p14:creationId xmlns:p14="http://schemas.microsoft.com/office/powerpoint/2010/main" val="2854509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10"/>
          </p:nvPr>
        </p:nvSpPr>
        <p:spPr/>
        <p:txBody>
          <a:bodyPr/>
          <a:lstStyle/>
          <a:p>
            <a:fld id="{F2934759-B3ED-1245-BE48-E6697A3CFAC9}" type="slidenum">
              <a:rPr lang="nn-NO" smtClean="0">
                <a:solidFill>
                  <a:prstClr val="black"/>
                </a:solidFill>
              </a:rPr>
              <a:pPr/>
              <a:t>32</a:t>
            </a:fld>
            <a:endParaRPr lang="nn-NO">
              <a:solidFill>
                <a:prstClr val="black"/>
              </a:solidFill>
            </a:endParaRPr>
          </a:p>
        </p:txBody>
      </p:sp>
    </p:spTree>
    <p:extLst>
      <p:ext uri="{BB962C8B-B14F-4D97-AF65-F5344CB8AC3E}">
        <p14:creationId xmlns:p14="http://schemas.microsoft.com/office/powerpoint/2010/main" val="785691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altLang="nb-NO" dirty="0"/>
              <a:t>Sjå også merknad B1 på kva som er inkludert i konsultasjonstaksten</a:t>
            </a:r>
          </a:p>
          <a:p>
            <a:endParaRPr lang="nn-NO" dirty="0"/>
          </a:p>
          <a:p>
            <a:r>
              <a:rPr lang="nn-NO" dirty="0"/>
              <a:t>Eksempel på at takst 100 dekker heile prosedyren:</a:t>
            </a:r>
          </a:p>
          <a:p>
            <a:r>
              <a:rPr lang="nn-NO" dirty="0"/>
              <a:t>Fjerning av </a:t>
            </a:r>
            <a:r>
              <a:rPr lang="nn-NO" dirty="0" err="1"/>
              <a:t>nævus</a:t>
            </a:r>
            <a:r>
              <a:rPr lang="nn-NO" dirty="0"/>
              <a:t>:</a:t>
            </a:r>
            <a:r>
              <a:rPr lang="nn-NO" baseline="0" dirty="0"/>
              <a:t> Taksten dekker heile inngrepet, også dersom det er behov for å sy etter inngrepet, og det kan då ikkje krevjast takst 100 for sying i tillegg</a:t>
            </a:r>
            <a:endParaRPr lang="nn-NO" dirty="0"/>
          </a:p>
        </p:txBody>
      </p:sp>
      <p:sp>
        <p:nvSpPr>
          <p:cNvPr id="4" name="Plassholder for lysbildenummer 3"/>
          <p:cNvSpPr>
            <a:spLocks noGrp="1"/>
          </p:cNvSpPr>
          <p:nvPr>
            <p:ph type="sldNum" sz="quarter" idx="10"/>
          </p:nvPr>
        </p:nvSpPr>
        <p:spPr/>
        <p:txBody>
          <a:bodyPr/>
          <a:lstStyle/>
          <a:p>
            <a:fld id="{F2934759-B3ED-1245-BE48-E6697A3CFAC9}" type="slidenum">
              <a:rPr lang="nn-NO" smtClean="0"/>
              <a:t>33</a:t>
            </a:fld>
            <a:endParaRPr lang="nn-NO"/>
          </a:p>
        </p:txBody>
      </p:sp>
    </p:spTree>
    <p:extLst>
      <p:ext uri="{BB962C8B-B14F-4D97-AF65-F5344CB8AC3E}">
        <p14:creationId xmlns:p14="http://schemas.microsoft.com/office/powerpoint/2010/main" val="2586359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altLang="nb-NO" dirty="0"/>
              <a:t>Sjå også merknad B1 på kva som er inkludert i konsultasjonstaksten</a:t>
            </a:r>
          </a:p>
          <a:p>
            <a:endParaRPr lang="nn-NO" dirty="0"/>
          </a:p>
          <a:p>
            <a:r>
              <a:rPr lang="nn-NO" dirty="0"/>
              <a:t>Eksempel på at takst 100 dekker heile prosedyren:</a:t>
            </a:r>
          </a:p>
          <a:p>
            <a:r>
              <a:rPr lang="nn-NO" dirty="0"/>
              <a:t>Fjerning av </a:t>
            </a:r>
            <a:r>
              <a:rPr lang="nn-NO" dirty="0" err="1"/>
              <a:t>nævus</a:t>
            </a:r>
            <a:r>
              <a:rPr lang="nn-NO" dirty="0"/>
              <a:t>:</a:t>
            </a:r>
            <a:r>
              <a:rPr lang="nn-NO" baseline="0" dirty="0"/>
              <a:t> Taksten dekker heile inngrepet, også dersom det er behov for å sy etter inngrepet, og det kan då ikkje krevjast takst 100 for sying i tillegg</a:t>
            </a:r>
            <a:endParaRPr lang="nn-NO" dirty="0"/>
          </a:p>
        </p:txBody>
      </p:sp>
      <p:sp>
        <p:nvSpPr>
          <p:cNvPr id="4" name="Plassholder for lysbildenummer 3"/>
          <p:cNvSpPr>
            <a:spLocks noGrp="1"/>
          </p:cNvSpPr>
          <p:nvPr>
            <p:ph type="sldNum" sz="quarter" idx="10"/>
          </p:nvPr>
        </p:nvSpPr>
        <p:spPr/>
        <p:txBody>
          <a:bodyPr/>
          <a:lstStyle/>
          <a:p>
            <a:fld id="{F2934759-B3ED-1245-BE48-E6697A3CFAC9}" type="slidenum">
              <a:rPr lang="nn-NO" smtClean="0"/>
              <a:t>34</a:t>
            </a:fld>
            <a:endParaRPr lang="nn-NO"/>
          </a:p>
        </p:txBody>
      </p:sp>
    </p:spTree>
    <p:extLst>
      <p:ext uri="{BB962C8B-B14F-4D97-AF65-F5344CB8AC3E}">
        <p14:creationId xmlns:p14="http://schemas.microsoft.com/office/powerpoint/2010/main" val="2112607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6988" y="744538"/>
            <a:ext cx="6615112" cy="3722687"/>
          </a:xfrm>
        </p:spPr>
      </p:sp>
      <p:sp>
        <p:nvSpPr>
          <p:cNvPr id="3" name="Plassholder for notater 2"/>
          <p:cNvSpPr>
            <a:spLocks noGrp="1"/>
          </p:cNvSpPr>
          <p:nvPr>
            <p:ph type="body" idx="1"/>
          </p:nvPr>
        </p:nvSpPr>
        <p:spPr/>
        <p:txBody>
          <a:bodyPr/>
          <a:lstStyle/>
          <a:p>
            <a:endParaRPr lang="nn-NO" dirty="0"/>
          </a:p>
        </p:txBody>
      </p:sp>
      <p:sp>
        <p:nvSpPr>
          <p:cNvPr id="4" name="Plassholder for lysbildenummer 3"/>
          <p:cNvSpPr>
            <a:spLocks noGrp="1"/>
          </p:cNvSpPr>
          <p:nvPr>
            <p:ph type="sldNum" sz="quarter" idx="10"/>
          </p:nvPr>
        </p:nvSpPr>
        <p:spPr/>
        <p:txBody>
          <a:bodyPr/>
          <a:lstStyle/>
          <a:p>
            <a:fld id="{F2934759-B3ED-1245-BE48-E6697A3CFAC9}" type="slidenum">
              <a:rPr lang="nn-NO" smtClean="0"/>
              <a:t>37</a:t>
            </a:fld>
            <a:endParaRPr lang="nn-NO"/>
          </a:p>
        </p:txBody>
      </p:sp>
    </p:spTree>
    <p:extLst>
      <p:ext uri="{BB962C8B-B14F-4D97-AF65-F5344CB8AC3E}">
        <p14:creationId xmlns:p14="http://schemas.microsoft.com/office/powerpoint/2010/main" val="23175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686A81B8-B3C8-544A-871B-8753C31AD27A}" type="slidenum">
              <a:rPr lang="nb-NO"/>
              <a:pPr>
                <a:defRPr/>
              </a:pPr>
              <a:t>2</a:t>
            </a:fld>
            <a:endParaRPr lang="nb-NO"/>
          </a:p>
        </p:txBody>
      </p:sp>
    </p:spTree>
    <p:extLst>
      <p:ext uri="{BB962C8B-B14F-4D97-AF65-F5344CB8AC3E}">
        <p14:creationId xmlns:p14="http://schemas.microsoft.com/office/powerpoint/2010/main" val="3443503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40.</a:t>
            </a:r>
            <a:r>
              <a:rPr lang="nb-NO" i="1" dirty="0"/>
              <a:t>Krav til journalens innhold </a:t>
            </a:r>
            <a:r>
              <a:rPr lang="nb-NO" i="1" dirty="0" err="1"/>
              <a:t>m.m.</a:t>
            </a:r>
            <a:r>
              <a:rPr lang="nb-NO" dirty="0" err="1"/>
              <a:t>Journalen</a:t>
            </a:r>
            <a:r>
              <a:rPr lang="nb-NO" dirty="0"/>
              <a:t> skal føres i samsvar med god yrkesskikk og skal inneholde relevante og nødvendige opplysninger om pasienten og helsehjelpen, samt de opplysninger som er nødvendige for å oppfylle meldeplikt eller opplysningsplikt fastsatt i lov eller i medhold av lov. Journalen skal være lett å forstå for annet kvalifisert helsepersonell.</a:t>
            </a:r>
          </a:p>
          <a:p>
            <a:r>
              <a:rPr lang="nb-NO" dirty="0"/>
              <a:t>Det skal fremgå hvem som har ført opplysningene i journalen.</a:t>
            </a:r>
          </a:p>
          <a:p>
            <a:r>
              <a:rPr lang="nb-NO" dirty="0"/>
              <a:t>Departementet kan i forskrift gi nærmere regler om pasientjournalens innhold og ansvar for journalen etter denne bestemmelse, herunder om oppbevaring, overdragelse, opphør og tilintetgjøring av journal.</a:t>
            </a:r>
          </a:p>
          <a:p>
            <a:endParaRPr lang="nn-NO" dirty="0"/>
          </a:p>
          <a:p>
            <a:br>
              <a:rPr lang="nn-NO" dirty="0"/>
            </a:br>
            <a:r>
              <a:rPr lang="nn-NO" dirty="0"/>
              <a:t>Journalforskrift (Forskrift om pasientjournal)</a:t>
            </a:r>
          </a:p>
          <a:p>
            <a:r>
              <a:rPr lang="nn-NO" dirty="0"/>
              <a:t>§ 7</a:t>
            </a:r>
          </a:p>
          <a:p>
            <a:r>
              <a:rPr lang="nb-NO" i="1" dirty="0"/>
              <a:t>(Krav til journalføringen)</a:t>
            </a:r>
            <a:r>
              <a:rPr lang="nb-NO" dirty="0"/>
              <a:t>Pasientjournalen skal fortrinnsvis skrives på norsk. Dansk og svensk kan benyttes i den utstrekning det er forsvarlig. I særlige tilfeller kan Statens helsetilsyn gi tillatelse til å benytte annet språk.</a:t>
            </a:r>
          </a:p>
          <a:p>
            <a:r>
              <a:rPr lang="nb-NO" dirty="0"/>
              <a:t>Journalen skal føres fortløpende. Med fortløpende menes at nedtegnelser skal gjøres uten ugrunnet opphold etter at helsehjelpen er gitt.</a:t>
            </a:r>
          </a:p>
          <a:p>
            <a:r>
              <a:rPr lang="nb-NO" dirty="0"/>
              <a:t>Nedtegnelsene skal dateres og signeres.</a:t>
            </a:r>
          </a:p>
          <a:p>
            <a:endParaRPr lang="nb-NO" dirty="0"/>
          </a:p>
          <a:p>
            <a:r>
              <a:rPr lang="nb-NO" dirty="0"/>
              <a:t>§ 8</a:t>
            </a:r>
          </a:p>
          <a:p>
            <a:r>
              <a:rPr lang="nb-NO" i="1" dirty="0"/>
              <a:t>(Krav til journalens innhold)</a:t>
            </a:r>
            <a:r>
              <a:rPr lang="nb-NO" dirty="0"/>
              <a:t>Pasientjournalen skal inneholde følgende opplysninger dersom de er relevante og nødvendige:</a:t>
            </a:r>
          </a:p>
          <a:p>
            <a:r>
              <a:rPr lang="nb-NO" dirty="0"/>
              <a:t>a)Tilstrekkelige opplysninger til å kunne identifisere og kontakte pasienten, blant annet pasientens navn, adresse, bostedskommune, fødselsnummer, telefonnummer, sivilstand og </a:t>
            </a:r>
            <a:r>
              <a:rPr lang="nb-NO" dirty="0" err="1"/>
              <a:t>yrke.b</a:t>
            </a:r>
            <a:r>
              <a:rPr lang="nb-NO" dirty="0"/>
              <a:t>)Opplysninger om hvem som er pasientens nærmeste pårørende, jf. pasientrettighetsloven § 1-3 bokstav b og lov om psykisk helsevern § 1-3, og hvordan vedkommende om nødvendig kan </a:t>
            </a:r>
            <a:r>
              <a:rPr lang="nb-NO" dirty="0" err="1"/>
              <a:t>kontaktes.c</a:t>
            </a:r>
            <a:r>
              <a:rPr lang="nb-NO" dirty="0"/>
              <a:t>)Dersom pasienten ikke har samtykkekompetanse, skal det nedtegnes hvem som samtykker på vegne av pasienten, jf. pasientrettighetsloven kapittel 4.d)Når og hvordan helsehjelp er gitt, for eksempel i forbindelse med ordinær konsultasjon, telefonkontakt, sykebesøk eller opphold i helseinstitusjon. Dato for innleggelse og </a:t>
            </a:r>
            <a:r>
              <a:rPr lang="nb-NO" dirty="0" err="1"/>
              <a:t>utskriving.e</a:t>
            </a:r>
            <a:r>
              <a:rPr lang="nb-NO" dirty="0"/>
              <a:t>)Bakgrunnen for helsehjelpen, opplysninger om pasientens sykehistorie, og opplysninger om pågående behandling. Beskrivelse av pasientens tilstand, herunder status ved innleggelse og </a:t>
            </a:r>
            <a:r>
              <a:rPr lang="nb-NO" dirty="0" err="1"/>
              <a:t>utskriving.f</a:t>
            </a:r>
            <a:r>
              <a:rPr lang="nb-NO" dirty="0"/>
              <a:t>)Foreløpig diagnose, observasjoner, funn, undersøkelser, diagnose, behandling, pleie og annen oppfølgning som settes i verk og resultatet av dette. Plan eller avtale om videre </a:t>
            </a:r>
            <a:r>
              <a:rPr lang="nb-NO" dirty="0" err="1"/>
              <a:t>oppfølgning.g</a:t>
            </a:r>
            <a:r>
              <a:rPr lang="nb-NO" dirty="0"/>
              <a:t>)Opplysninger som nevnt i § 6 fjerde </a:t>
            </a:r>
            <a:r>
              <a:rPr lang="nb-NO" dirty="0" err="1"/>
              <a:t>ledd.h</a:t>
            </a:r>
            <a:r>
              <a:rPr lang="nb-NO" dirty="0"/>
              <a:t>)Overveielser som har ledet til tiltak som fraviker fra gjeldende </a:t>
            </a:r>
            <a:r>
              <a:rPr lang="nb-NO" dirty="0" err="1"/>
              <a:t>retningslinjer.i</a:t>
            </a:r>
            <a:r>
              <a:rPr lang="nb-NO" dirty="0"/>
              <a:t>)Om det er gitt råd og informasjon til pasient og pårørende, og hovedinnholdet i dette, jf. pasientrettighetsloven § 3-2. Pasientens eventuelle reservasjon mot å motta </a:t>
            </a:r>
            <a:r>
              <a:rPr lang="nb-NO" dirty="0" err="1"/>
              <a:t>informasjon.j</a:t>
            </a:r>
            <a:r>
              <a:rPr lang="nb-NO" dirty="0"/>
              <a:t>)Om pasienten har samtykket til eller motsatt seg nærmere angitt helsehjelp. Pasientens alvorlige overbevisning eller vegring mot helsehjelp, jf. pasientrettighetsloven § 4-9. Pasientens samtykke eller reservasjon vedrørende informasjonsbehandling. Pasientens øvrige reservasjoner, krav eller </a:t>
            </a:r>
            <a:r>
              <a:rPr lang="nb-NO" dirty="0" err="1"/>
              <a:t>forutsetninger.k</a:t>
            </a:r>
            <a:r>
              <a:rPr lang="nb-NO" dirty="0"/>
              <a:t>)Om det er gjort gjeldende rettigheter som innsyn i journal og krav om retting og sletting, utfallet av dette, ved avslag at pasienten er gjort kjent med klageadgangen, og eventuell klage i slik </a:t>
            </a:r>
            <a:r>
              <a:rPr lang="nb-NO" dirty="0" err="1"/>
              <a:t>sak.l</a:t>
            </a:r>
            <a:r>
              <a:rPr lang="nb-NO" dirty="0"/>
              <a:t>)Utveksling av informasjon med annet helsepersonell, for eksempel henvisninger, epikriser, innleggelsesbegjæringer, resultater fra rekvirerte undersøkelser, attestkopier </a:t>
            </a:r>
            <a:r>
              <a:rPr lang="nb-NO" dirty="0" err="1"/>
              <a:t>m.m.m</a:t>
            </a:r>
            <a:r>
              <a:rPr lang="nb-NO" dirty="0"/>
              <a:t>)Pasientens faste lege. Det helsepersonell som har begjært innleggelse eller har henvist </a:t>
            </a:r>
            <a:r>
              <a:rPr lang="nb-NO" dirty="0" err="1"/>
              <a:t>pasienten.n</a:t>
            </a:r>
            <a:r>
              <a:rPr lang="nb-NO" dirty="0"/>
              <a:t>)</a:t>
            </a:r>
            <a:r>
              <a:rPr lang="nb-NO" dirty="0" err="1"/>
              <a:t>IndiviDr</a:t>
            </a:r>
            <a:r>
              <a:rPr lang="nb-NO" dirty="0"/>
              <a:t>. </a:t>
            </a:r>
            <a:r>
              <a:rPr lang="nb-NO" dirty="0" err="1"/>
              <a:t>Jørnell</a:t>
            </a:r>
            <a:r>
              <a:rPr lang="nb-NO" dirty="0"/>
              <a:t> plan etter spesialisthelsetjenesteloven § 2-5, psykisk helsevernloven § 4-1 eller kommunehelsetjenesteloven § 6-2a.o)Sykmeldinger og </a:t>
            </a:r>
            <a:r>
              <a:rPr lang="nb-NO" dirty="0" err="1"/>
              <a:t>attester.p</a:t>
            </a:r>
            <a:r>
              <a:rPr lang="nb-NO" dirty="0"/>
              <a:t>)Uttalelser om pasienten, for eksempel sakkyndige </a:t>
            </a:r>
            <a:r>
              <a:rPr lang="nb-NO" dirty="0" err="1"/>
              <a:t>uttalelser.q</a:t>
            </a:r>
            <a:r>
              <a:rPr lang="nb-NO" dirty="0"/>
              <a:t>)Om det er gitt opplysninger til politi, barneverntjenesten, helse- og omsorgstjenesten, sosialtjenesten mv., og om samtykke er innhentet fra pasienten eller den som har kompetanse til å avgi samtykke i saken. Det skal angis hvilke opplysninger som er </a:t>
            </a:r>
            <a:r>
              <a:rPr lang="nb-NO" dirty="0" err="1"/>
              <a:t>gitt.r</a:t>
            </a:r>
            <a:r>
              <a:rPr lang="nb-NO" dirty="0"/>
              <a:t>)Tvangsinnleggelser, annen bruk av tvang, det faktiske og rettslige grunnlaget for slik tvang og eventuelle kontrollkommisjonsvedtak, jf. lov om psykisk </a:t>
            </a:r>
            <a:r>
              <a:rPr lang="nb-NO" dirty="0" err="1"/>
              <a:t>helsevern.s</a:t>
            </a:r>
            <a:r>
              <a:rPr lang="nb-NO" dirty="0"/>
              <a:t>)En faglig begrunnelse</a:t>
            </a:r>
            <a:r>
              <a:rPr lang="nb-NO" baseline="30000" dirty="0"/>
              <a:t>1</a:t>
            </a:r>
            <a:r>
              <a:rPr lang="nb-NO" dirty="0"/>
              <a:t> i de tilfellene legen har reservert seg mot apotekets generiske bytterett.</a:t>
            </a:r>
            <a:r>
              <a:rPr lang="nb-NO" baseline="30000" dirty="0"/>
              <a:t>2</a:t>
            </a:r>
            <a:r>
              <a:rPr lang="nb-NO" dirty="0"/>
              <a:t>t)Opplysninger om hvorvidt pasient med psykisk sykdom, rusmiddelavhengighet eller alvorlig somatisk sykdom eller skade har mindreårige </a:t>
            </a:r>
            <a:r>
              <a:rPr lang="nb-NO" dirty="0" err="1"/>
              <a:t>barn.u</a:t>
            </a:r>
            <a:r>
              <a:rPr lang="nb-NO" dirty="0"/>
              <a:t>)Opplysninger om foreldrene som har konsekvens for barnets behandlingssituasjon, herunder nødvendige opplysninger om foreldrenes </a:t>
            </a:r>
            <a:r>
              <a:rPr lang="nb-NO" dirty="0" err="1"/>
              <a:t>helsetilstand.Arbeidsdokumenter</a:t>
            </a:r>
            <a:r>
              <a:rPr lang="nb-NO" dirty="0"/>
              <a:t>, pasientens egendokumentasjon, røntgenbilder, video- og lydopptak mv. er å anse som del av journalen inntil nødvendig informasjon er nedtegnet på forsvarlig måte.</a:t>
            </a:r>
          </a:p>
          <a:p>
            <a:r>
              <a:rPr lang="nb-NO" dirty="0"/>
              <a:t>Andre opplysninger enn de som er nevnt i første og andre ledd skal tas inn i journalen i den utstrekning de er relevante og nødvendige.</a:t>
            </a:r>
          </a:p>
          <a:p>
            <a:endParaRPr lang="nn-NO" dirty="0"/>
          </a:p>
        </p:txBody>
      </p:sp>
      <p:sp>
        <p:nvSpPr>
          <p:cNvPr id="4" name="Plassholder for lysbildenummer 3"/>
          <p:cNvSpPr>
            <a:spLocks noGrp="1"/>
          </p:cNvSpPr>
          <p:nvPr>
            <p:ph type="sldNum" sz="quarter" idx="10"/>
          </p:nvPr>
        </p:nvSpPr>
        <p:spPr/>
        <p:txBody>
          <a:bodyPr/>
          <a:lstStyle/>
          <a:p>
            <a:fld id="{F2934759-B3ED-1245-BE48-E6697A3CFAC9}" type="slidenum">
              <a:rPr lang="nn-NO" smtClean="0">
                <a:solidFill>
                  <a:prstClr val="black"/>
                </a:solidFill>
              </a:rPr>
              <a:pPr/>
              <a:t>40</a:t>
            </a:fld>
            <a:endParaRPr lang="nn-NO">
              <a:solidFill>
                <a:prstClr val="black"/>
              </a:solidFill>
            </a:endParaRPr>
          </a:p>
        </p:txBody>
      </p:sp>
    </p:spTree>
    <p:extLst>
      <p:ext uri="{BB962C8B-B14F-4D97-AF65-F5344CB8AC3E}">
        <p14:creationId xmlns:p14="http://schemas.microsoft.com/office/powerpoint/2010/main" val="653019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6988" y="744538"/>
            <a:ext cx="6615112" cy="3722687"/>
          </a:xfrm>
        </p:spPr>
      </p:sp>
      <p:sp>
        <p:nvSpPr>
          <p:cNvPr id="3" name="Plassholder for notater 2"/>
          <p:cNvSpPr>
            <a:spLocks noGrp="1"/>
          </p:cNvSpPr>
          <p:nvPr>
            <p:ph type="body" idx="1"/>
          </p:nvPr>
        </p:nvSpPr>
        <p:spPr/>
        <p:txBody>
          <a:bodyPr/>
          <a:lstStyle/>
          <a:p>
            <a:endParaRPr lang="nn-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934759-B3ED-1245-BE48-E6697A3CFAC9}" type="slidenum">
              <a:rPr kumimoji="0" lang="nn-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nn-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6782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Se også lysbildene 21-23 for utviklingstrekk i refusjonsutgiftene.</a:t>
            </a:r>
          </a:p>
        </p:txBody>
      </p:sp>
      <p:sp>
        <p:nvSpPr>
          <p:cNvPr id="4" name="Plassholder for lysbildenummer 3"/>
          <p:cNvSpPr>
            <a:spLocks noGrp="1"/>
          </p:cNvSpPr>
          <p:nvPr>
            <p:ph type="sldNum" sz="quarter" idx="5"/>
          </p:nvPr>
        </p:nvSpPr>
        <p:spPr/>
        <p:txBody>
          <a:bodyPr/>
          <a:lstStyle/>
          <a:p>
            <a:pPr>
              <a:defRPr/>
            </a:pPr>
            <a:fld id="{686A81B8-B3C8-544A-871B-8753C31AD27A}" type="slidenum">
              <a:rPr lang="nb-NO" smtClean="0"/>
              <a:pPr>
                <a:defRPr/>
              </a:pPr>
              <a:t>3</a:t>
            </a:fld>
            <a:endParaRPr lang="nb-NO"/>
          </a:p>
        </p:txBody>
      </p:sp>
    </p:spTree>
    <p:extLst>
      <p:ext uri="{BB962C8B-B14F-4D97-AF65-F5344CB8AC3E}">
        <p14:creationId xmlns:p14="http://schemas.microsoft.com/office/powerpoint/2010/main" val="2226731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934759-B3ED-1245-BE48-E6697A3CFAC9}" type="slidenum">
              <a:rPr kumimoji="0" lang="nb-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nb-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7399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spcAft>
                <a:spcPts val="1200"/>
              </a:spcAft>
            </a:pPr>
            <a:r>
              <a:rPr lang="nb-NO" sz="1800" dirty="0">
                <a:effectLst/>
                <a:latin typeface="Calibri" panose="020F0502020204030204" pitchFamily="34" charset="0"/>
                <a:ea typeface="Calibri" panose="020F0502020204030204" pitchFamily="34" charset="0"/>
              </a:rPr>
              <a:t> </a:t>
            </a:r>
          </a:p>
          <a:p>
            <a:pPr fontAlgn="base"/>
            <a:r>
              <a:rPr lang="nb-NO" sz="1800" dirty="0">
                <a:solidFill>
                  <a:srgbClr val="444444"/>
                </a:solidFill>
                <a:effectLst/>
                <a:latin typeface="Verdana" panose="020B0604030504040204" pitchFamily="34" charset="0"/>
                <a:ea typeface="Calibri" panose="020F0502020204030204" pitchFamily="34" charset="0"/>
              </a:rPr>
              <a:t>Helfo er gjort kjent med at enkelte legevakter påfører administrativ leder som behandlende lege, slik at arbeid utført av hjelpersonell alltid utbetales til kommunen.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000000"/>
                </a:solidFill>
                <a:effectLst/>
                <a:latin typeface="Segoe UI" panose="020B0502040204020203" pitchFamily="34" charset="0"/>
                <a:ea typeface="Calibri" panose="020F0502020204030204" pitchFamily="34" charset="0"/>
              </a:rPr>
              <a:t>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444444"/>
                </a:solidFill>
                <a:effectLst/>
                <a:latin typeface="Verdana" panose="020B0604030504040204" pitchFamily="34" charset="0"/>
                <a:ea typeface="Calibri" panose="020F0502020204030204" pitchFamily="34" charset="0"/>
              </a:rPr>
              <a:t>Regelverket for innsending av refusjonskrav er ulikt for næringsdrivende leger og fastlønnede leger på legevakt. Der den behandlende lege er næringsdrivende med avtale om direkte oppgjør, er det denne legen som skal sette frem krav om refusjon for arbeid delegert til hjelpepersonell. Det er også denne legen som vil være faglig og økonomisk ansvarlig for arbeidet som utføres av hjelpepersonellet. Det vises samtidig til Helsedirektoratets veileder om organisering av legevakt og legevaktssentral, jf. kapittel 1 om fordeling av inntekter.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444444"/>
                </a:solidFill>
                <a:effectLst/>
                <a:latin typeface="Verdana" panose="020B0604030504040204" pitchFamily="34" charset="0"/>
                <a:ea typeface="Calibri" panose="020F0502020204030204" pitchFamily="34" charset="0"/>
              </a:rPr>
              <a:t>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444444"/>
                </a:solidFill>
                <a:effectLst/>
                <a:latin typeface="Verdana" panose="020B0604030504040204" pitchFamily="34" charset="0"/>
                <a:ea typeface="Calibri" panose="020F0502020204030204" pitchFamily="34" charset="0"/>
              </a:rPr>
              <a:t>For fastlønnet lege er det kommunen/legevakten som setter frem krav, men det skal likevel gå frem av regningen hvem som er behandlende lege.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444444"/>
                </a:solidFill>
                <a:effectLst/>
                <a:latin typeface="Verdana" panose="020B0604030504040204" pitchFamily="34" charset="0"/>
                <a:ea typeface="Calibri" panose="020F0502020204030204" pitchFamily="34" charset="0"/>
              </a:rPr>
              <a:t>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444444"/>
                </a:solidFill>
                <a:effectLst/>
                <a:latin typeface="Verdana" panose="020B0604030504040204" pitchFamily="34" charset="0"/>
                <a:ea typeface="Calibri" panose="020F0502020204030204" pitchFamily="34" charset="0"/>
              </a:rPr>
              <a:t>Legevakter som ser at de har feil praksis på dette området, bes om endre sin praksis.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000000"/>
                </a:solidFill>
                <a:effectLst/>
                <a:latin typeface="Segoe UI" panose="020B0502040204020203" pitchFamily="34" charset="0"/>
                <a:ea typeface="Calibri" panose="020F0502020204030204" pitchFamily="34" charset="0"/>
              </a:rPr>
              <a:t> </a:t>
            </a:r>
            <a:endParaRPr lang="nb-NO" sz="1800" dirty="0">
              <a:effectLst/>
              <a:latin typeface="Calibri" panose="020F0502020204030204" pitchFamily="34" charset="0"/>
              <a:ea typeface="Calibri" panose="020F0502020204030204" pitchFamily="34" charset="0"/>
            </a:endParaRPr>
          </a:p>
          <a:p>
            <a:pPr fontAlgn="base"/>
            <a:r>
              <a:rPr lang="nb-NO" sz="1800" u="sng" dirty="0">
                <a:solidFill>
                  <a:srgbClr val="0563C1"/>
                </a:solidFill>
                <a:effectLst/>
                <a:latin typeface="Verdana" panose="020B0604030504040204" pitchFamily="34" charset="0"/>
                <a:ea typeface="Calibri" panose="020F0502020204030204" pitchFamily="34" charset="0"/>
                <a:hlinkClick r:id="rId3"/>
              </a:rPr>
              <a:t>Du kan lese om regelverk for takstbruk på helfo.no.</a:t>
            </a:r>
            <a:r>
              <a:rPr lang="nb-NO" sz="1800" dirty="0">
                <a:solidFill>
                  <a:srgbClr val="444444"/>
                </a:solidFill>
                <a:effectLst/>
                <a:latin typeface="Verdana" panose="020B0604030504040204" pitchFamily="34" charset="0"/>
                <a:ea typeface="Calibri" panose="020F0502020204030204" pitchFamily="34" charset="0"/>
              </a:rPr>
              <a:t>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000000"/>
                </a:solidFill>
                <a:effectLst/>
                <a:latin typeface="Verdana" panose="020B0604030504040204" pitchFamily="34" charset="0"/>
                <a:ea typeface="Calibri" panose="020F0502020204030204" pitchFamily="34" charset="0"/>
              </a:rPr>
              <a:t> </a:t>
            </a:r>
            <a:endParaRPr lang="nb-NO" sz="1800" dirty="0">
              <a:effectLst/>
              <a:latin typeface="Calibri" panose="020F0502020204030204" pitchFamily="34" charset="0"/>
              <a:ea typeface="Calibri" panose="020F0502020204030204" pitchFamily="34" charset="0"/>
            </a:endParaRPr>
          </a:p>
          <a:p>
            <a:pPr fontAlgn="base"/>
            <a:r>
              <a:rPr lang="nb-NO" sz="1800" dirty="0">
                <a:solidFill>
                  <a:srgbClr val="000000"/>
                </a:solidFill>
                <a:effectLst/>
                <a:latin typeface="Verdana" panose="020B0604030504040204" pitchFamily="34" charset="0"/>
                <a:ea typeface="Calibri" panose="020F0502020204030204" pitchFamily="34" charset="0"/>
              </a:rPr>
              <a:t>Denne e-posten er å se på som informasjon og veiledning. Du trenger ikke å svare. Om du har spørsmål kan du ta kontakt med Helfo på </a:t>
            </a:r>
            <a:r>
              <a:rPr lang="nb-NO" sz="1800" u="sng" dirty="0">
                <a:solidFill>
                  <a:srgbClr val="000000"/>
                </a:solidFill>
                <a:effectLst/>
                <a:latin typeface="Verdana Pro" panose="020B0604030504040204" pitchFamily="34" charset="0"/>
                <a:ea typeface="Calibri" panose="020F0502020204030204" pitchFamily="34" charset="0"/>
                <a:hlinkClick r:id="rId4"/>
              </a:rPr>
              <a:t>post@helfo.no</a:t>
            </a:r>
            <a:r>
              <a:rPr lang="nb-NO" sz="1800" dirty="0">
                <a:solidFill>
                  <a:srgbClr val="000000"/>
                </a:solidFill>
                <a:effectLst/>
                <a:latin typeface="Verdana" panose="020B0604030504040204" pitchFamily="34" charset="0"/>
                <a:ea typeface="Calibri" panose="020F0502020204030204" pitchFamily="34" charset="0"/>
              </a:rPr>
              <a:t> eller 23 32 70 40.   </a:t>
            </a:r>
            <a:br>
              <a:rPr lang="nb-NO" sz="1800" dirty="0">
                <a:solidFill>
                  <a:srgbClr val="000000"/>
                </a:solidFill>
                <a:effectLst/>
                <a:latin typeface="Verdana" panose="020B0604030504040204" pitchFamily="34" charset="0"/>
                <a:ea typeface="Calibri" panose="020F0502020204030204" pitchFamily="34" charset="0"/>
              </a:rPr>
            </a:br>
            <a:r>
              <a:rPr lang="nb-NO" sz="1800" dirty="0">
                <a:solidFill>
                  <a:srgbClr val="000000"/>
                </a:solidFill>
                <a:effectLst/>
                <a:latin typeface="Verdana" panose="020B0604030504040204" pitchFamily="34" charset="0"/>
                <a:ea typeface="Calibri" panose="020F0502020204030204" pitchFamily="34" charset="0"/>
              </a:rPr>
              <a:t>  </a:t>
            </a:r>
            <a:br>
              <a:rPr lang="nb-NO" sz="1800" dirty="0">
                <a:solidFill>
                  <a:srgbClr val="000000"/>
                </a:solidFill>
                <a:effectLst/>
                <a:latin typeface="Verdana" panose="020B0604030504040204" pitchFamily="34" charset="0"/>
                <a:ea typeface="Calibri" panose="020F0502020204030204" pitchFamily="34" charset="0"/>
              </a:rPr>
            </a:br>
            <a:r>
              <a:rPr lang="nb-NO" sz="1800" dirty="0">
                <a:effectLst/>
                <a:latin typeface="Verdana" panose="020B0604030504040204" pitchFamily="34" charset="0"/>
                <a:ea typeface="Calibri" panose="020F0502020204030204" pitchFamily="34" charset="0"/>
              </a:rPr>
              <a:t>Helfo  </a:t>
            </a:r>
            <a:endParaRPr lang="nb-NO" sz="1800" dirty="0">
              <a:effectLst/>
              <a:latin typeface="Calibri" panose="020F0502020204030204" pitchFamily="34" charset="0"/>
              <a:ea typeface="Calibri" panose="020F0502020204030204" pitchFamily="34" charset="0"/>
            </a:endParaRPr>
          </a:p>
          <a:p>
            <a:endParaRPr lang="nn-NO" dirty="0"/>
          </a:p>
        </p:txBody>
      </p:sp>
      <p:sp>
        <p:nvSpPr>
          <p:cNvPr id="4" name="Plassholder for lysbildenummer 3"/>
          <p:cNvSpPr>
            <a:spLocks noGrp="1"/>
          </p:cNvSpPr>
          <p:nvPr>
            <p:ph type="sldNum" sz="quarter" idx="5"/>
          </p:nvPr>
        </p:nvSpPr>
        <p:spPr/>
        <p:txBody>
          <a:bodyPr/>
          <a:lstStyle/>
          <a:p>
            <a:pPr>
              <a:defRPr/>
            </a:pPr>
            <a:fld id="{686A81B8-B3C8-544A-871B-8753C31AD27A}" type="slidenum">
              <a:rPr lang="nb-NO" smtClean="0"/>
              <a:pPr>
                <a:defRPr/>
              </a:pPr>
              <a:t>8</a:t>
            </a:fld>
            <a:endParaRPr lang="nb-NO" dirty="0"/>
          </a:p>
        </p:txBody>
      </p:sp>
    </p:spTree>
    <p:extLst>
      <p:ext uri="{BB962C8B-B14F-4D97-AF65-F5344CB8AC3E}">
        <p14:creationId xmlns:p14="http://schemas.microsoft.com/office/powerpoint/2010/main" val="2745017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6988" y="744538"/>
            <a:ext cx="6615112" cy="3722687"/>
          </a:xfrm>
        </p:spPr>
      </p:sp>
      <p:sp>
        <p:nvSpPr>
          <p:cNvPr id="3" name="Plassholder for notater 2"/>
          <p:cNvSpPr>
            <a:spLocks noGrp="1"/>
          </p:cNvSpPr>
          <p:nvPr>
            <p:ph type="body" idx="1"/>
          </p:nvPr>
        </p:nvSpPr>
        <p:spPr/>
        <p:txBody>
          <a:bodyPr/>
          <a:lstStyle/>
          <a:p>
            <a:pPr algn="l"/>
            <a:r>
              <a:rPr lang="nb-NO" b="0" i="1" dirty="0">
                <a:solidFill>
                  <a:srgbClr val="333333"/>
                </a:solidFill>
                <a:effectLst/>
                <a:latin typeface="Helvetica Neue"/>
              </a:rPr>
              <a:t>Merknad A1</a:t>
            </a:r>
            <a:endParaRPr lang="nb-NO" b="0" i="0" dirty="0">
              <a:solidFill>
                <a:srgbClr val="333333"/>
              </a:solidFill>
              <a:effectLst/>
              <a:latin typeface="Helvetica Neue"/>
            </a:endParaRPr>
          </a:p>
          <a:p>
            <a:pPr algn="l"/>
            <a:r>
              <a:rPr lang="nb-NO" b="0" i="0" dirty="0">
                <a:solidFill>
                  <a:srgbClr val="333333"/>
                </a:solidFill>
                <a:effectLst/>
                <a:latin typeface="Helvetica Neue"/>
              </a:rPr>
              <a:t>Taksten kan benyttes:</a:t>
            </a:r>
          </a:p>
          <a:p>
            <a:pPr algn="l"/>
            <a:r>
              <a:rPr lang="nb-NO" dirty="0">
                <a:effectLst/>
              </a:rPr>
              <a:t>-ved kontakt som kun fører til skriving av e-resept benyttes 1i. Gis det samtidig råd/veiledning benyttes i stedet 1bd uavhengig av om kontakten skjer ved personlig fremmøte, per telefon </a:t>
            </a:r>
          </a:p>
          <a:p>
            <a:pPr algn="l"/>
            <a:r>
              <a:rPr lang="nb-NO" dirty="0">
                <a:effectLst/>
              </a:rPr>
              <a:t>-ved elektronisk kommunikasjon eller papirbrev-ved blodprøvetaking på vegne av ekstern rekvirent uten samtidig rådgivning</a:t>
            </a:r>
          </a:p>
          <a:p>
            <a:pPr algn="l"/>
            <a:r>
              <a:rPr lang="nb-NO" dirty="0">
                <a:effectLst/>
              </a:rPr>
              <a:t>-ved skriving av sykemelding eller henvisning uten samtidig rådgivning</a:t>
            </a:r>
          </a:p>
          <a:p>
            <a:pPr algn="l"/>
            <a:r>
              <a:rPr lang="nb-NO" dirty="0">
                <a:effectLst/>
              </a:rPr>
              <a:t>-enkle prosedyrer utført av legens hjelpepersonell etter delegasjon</a:t>
            </a:r>
          </a:p>
          <a:p>
            <a:pPr algn="l"/>
            <a:r>
              <a:rPr lang="nb-NO" dirty="0">
                <a:effectLst/>
              </a:rPr>
              <a:t>-journalverdige råd/veiledning gitt av legens hjelpepersonell etter delegasjon</a:t>
            </a:r>
          </a:p>
          <a:p>
            <a:pPr algn="l"/>
            <a:r>
              <a:rPr lang="nb-NO" dirty="0">
                <a:effectLst/>
              </a:rPr>
              <a:t>-medisinsk vurdering av transportbehov når dette ikke skjer i konsultasjonssammenheng</a:t>
            </a:r>
          </a:p>
          <a:p>
            <a:pPr algn="l"/>
            <a:endParaRPr lang="nb-NO" b="0" i="0" dirty="0">
              <a:solidFill>
                <a:srgbClr val="333333"/>
              </a:solidFill>
              <a:effectLst/>
              <a:latin typeface="Helvetica Neue"/>
            </a:endParaRPr>
          </a:p>
          <a:p>
            <a:pPr algn="l"/>
            <a:r>
              <a:rPr lang="nb-NO" b="0" i="0" dirty="0">
                <a:solidFill>
                  <a:srgbClr val="333333"/>
                </a:solidFill>
                <a:effectLst/>
                <a:latin typeface="Helvetica Neue"/>
              </a:rPr>
              <a:t>Taksten kan ikke benyttes:</a:t>
            </a:r>
          </a:p>
          <a:p>
            <a:r>
              <a:rPr lang="nb-NO" dirty="0">
                <a:effectLst/>
              </a:rPr>
              <a:t>-ved telefonhenvendelser om timeavtale eller sykebesøk uten samtidig rådgivning</a:t>
            </a:r>
          </a:p>
          <a:p>
            <a:r>
              <a:rPr lang="nb-NO" dirty="0">
                <a:effectLst/>
              </a:rPr>
              <a:t>-ved enkle beskjeder eller spørsmål om prøveresultat uten samtidig rådgivning</a:t>
            </a:r>
          </a:p>
          <a:p>
            <a:r>
              <a:rPr lang="nb-NO" dirty="0">
                <a:effectLst/>
              </a:rPr>
              <a:t>-ved telefonsamtale med kolleger</a:t>
            </a:r>
          </a:p>
          <a:p>
            <a:r>
              <a:rPr lang="nb-NO" dirty="0">
                <a:effectLst/>
              </a:rPr>
              <a:t>-ved innringing av resept til apotek</a:t>
            </a:r>
            <a:endParaRPr lang="nn-NO" dirty="0"/>
          </a:p>
        </p:txBody>
      </p:sp>
      <p:sp>
        <p:nvSpPr>
          <p:cNvPr id="4" name="Plassholder for lysbilde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934759-B3ED-1245-BE48-E6697A3CFAC9}" type="slidenum">
              <a:rPr kumimoji="0" lang="nn-NO"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nn-NO"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26742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686A81B8-B3C8-544A-871B-8753C31AD27A}" type="slidenum">
              <a:rPr lang="nb-NO" smtClean="0"/>
              <a:pPr>
                <a:defRPr/>
              </a:pPr>
              <a:t>10</a:t>
            </a:fld>
            <a:endParaRPr lang="nb-NO" dirty="0"/>
          </a:p>
        </p:txBody>
      </p:sp>
    </p:spTree>
    <p:extLst>
      <p:ext uri="{BB962C8B-B14F-4D97-AF65-F5344CB8AC3E}">
        <p14:creationId xmlns:p14="http://schemas.microsoft.com/office/powerpoint/2010/main" val="3657487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SVAR:</a:t>
            </a:r>
          </a:p>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Takst 2fk for </a:t>
            </a:r>
            <a:r>
              <a:rPr lang="nn-NO" sz="1200" dirty="0" err="1">
                <a:solidFill>
                  <a:srgbClr val="0000FF"/>
                </a:solidFill>
                <a:latin typeface="Verdana" panose="020B0604030504040204" pitchFamily="34" charset="0"/>
                <a:ea typeface="Verdana" panose="020B0604030504040204" pitchFamily="34" charset="0"/>
              </a:rPr>
              <a:t>utrykning</a:t>
            </a:r>
            <a:r>
              <a:rPr lang="nn-NO" sz="1200" dirty="0">
                <a:solidFill>
                  <a:srgbClr val="0000FF"/>
                </a:solidFill>
                <a:latin typeface="Verdana" panose="020B0604030504040204" pitchFamily="34" charset="0"/>
                <a:ea typeface="Verdana" panose="020B0604030504040204" pitchFamily="34" charset="0"/>
              </a:rPr>
              <a:t> frå heim til kontor for første pasient på legevakt</a:t>
            </a:r>
          </a:p>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Takst 2ckx2 fordi konsultasjonen varer 38 minutt (20+15+3)</a:t>
            </a:r>
          </a:p>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Takst 21k for reise frå heim til kontor på første pasient (inntil ½ time)</a:t>
            </a:r>
          </a:p>
          <a:p>
            <a:endParaRPr lang="nb-NO" dirty="0"/>
          </a:p>
        </p:txBody>
      </p:sp>
      <p:sp>
        <p:nvSpPr>
          <p:cNvPr id="4" name="Plassholder for lysbildenummer 3"/>
          <p:cNvSpPr>
            <a:spLocks noGrp="1"/>
          </p:cNvSpPr>
          <p:nvPr>
            <p:ph type="sldNum" sz="quarter" idx="5"/>
          </p:nvPr>
        </p:nvSpPr>
        <p:spPr/>
        <p:txBody>
          <a:bodyPr/>
          <a:lstStyle/>
          <a:p>
            <a:pPr>
              <a:defRPr/>
            </a:pPr>
            <a:fld id="{686A81B8-B3C8-544A-871B-8753C31AD27A}" type="slidenum">
              <a:rPr lang="nb-NO" smtClean="0"/>
              <a:pPr>
                <a:defRPr/>
              </a:pPr>
              <a:t>13</a:t>
            </a:fld>
            <a:endParaRPr lang="nb-NO"/>
          </a:p>
        </p:txBody>
      </p:sp>
    </p:spTree>
    <p:extLst>
      <p:ext uri="{BB962C8B-B14F-4D97-AF65-F5344CB8AC3E}">
        <p14:creationId xmlns:p14="http://schemas.microsoft.com/office/powerpoint/2010/main" val="1210942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SVAR:</a:t>
            </a:r>
          </a:p>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Takst 2fk for </a:t>
            </a:r>
            <a:r>
              <a:rPr lang="nn-NO" sz="1200" dirty="0" err="1">
                <a:solidFill>
                  <a:srgbClr val="0000FF"/>
                </a:solidFill>
                <a:latin typeface="Verdana" panose="020B0604030504040204" pitchFamily="34" charset="0"/>
                <a:ea typeface="Verdana" panose="020B0604030504040204" pitchFamily="34" charset="0"/>
              </a:rPr>
              <a:t>utrykning</a:t>
            </a:r>
            <a:r>
              <a:rPr lang="nn-NO" sz="1200" dirty="0">
                <a:solidFill>
                  <a:srgbClr val="0000FF"/>
                </a:solidFill>
                <a:latin typeface="Verdana" panose="020B0604030504040204" pitchFamily="34" charset="0"/>
                <a:ea typeface="Verdana" panose="020B0604030504040204" pitchFamily="34" charset="0"/>
              </a:rPr>
              <a:t> frå heim til kontor for første pasient på legevakt</a:t>
            </a:r>
          </a:p>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Takst 2ckx2 fordi konsultasjonen varer 38 minutt (20+15+3)</a:t>
            </a:r>
          </a:p>
          <a:p>
            <a:pPr marL="57150" indent="0" fontAlgn="base">
              <a:lnSpc>
                <a:spcPct val="110000"/>
              </a:lnSpc>
              <a:spcAft>
                <a:spcPct val="0"/>
              </a:spcAft>
              <a:buNone/>
            </a:pPr>
            <a:r>
              <a:rPr lang="nn-NO" sz="1200" dirty="0">
                <a:solidFill>
                  <a:srgbClr val="0000FF"/>
                </a:solidFill>
                <a:latin typeface="Verdana" panose="020B0604030504040204" pitchFamily="34" charset="0"/>
                <a:ea typeface="Verdana" panose="020B0604030504040204" pitchFamily="34" charset="0"/>
              </a:rPr>
              <a:t>Takst 21k for reise frå heim til kontor på første pasient (inntil ½ time)</a:t>
            </a:r>
          </a:p>
          <a:p>
            <a:endParaRPr lang="nb-NO" dirty="0"/>
          </a:p>
        </p:txBody>
      </p:sp>
      <p:sp>
        <p:nvSpPr>
          <p:cNvPr id="4" name="Plassholder for lysbildenummer 3"/>
          <p:cNvSpPr>
            <a:spLocks noGrp="1"/>
          </p:cNvSpPr>
          <p:nvPr>
            <p:ph type="sldNum" sz="quarter" idx="5"/>
          </p:nvPr>
        </p:nvSpPr>
        <p:spPr/>
        <p:txBody>
          <a:bodyPr/>
          <a:lstStyle/>
          <a:p>
            <a:pPr>
              <a:defRPr/>
            </a:pPr>
            <a:fld id="{686A81B8-B3C8-544A-871B-8753C31AD27A}" type="slidenum">
              <a:rPr lang="nb-NO" smtClean="0"/>
              <a:pPr>
                <a:defRPr/>
              </a:pPr>
              <a:t>14</a:t>
            </a:fld>
            <a:endParaRPr lang="nb-NO"/>
          </a:p>
        </p:txBody>
      </p:sp>
    </p:spTree>
    <p:extLst>
      <p:ext uri="{BB962C8B-B14F-4D97-AF65-F5344CB8AC3E}">
        <p14:creationId xmlns:p14="http://schemas.microsoft.com/office/powerpoint/2010/main" val="378370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3" name="Picture 1" descr="pi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3463" y="0"/>
            <a:ext cx="3030537"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itle 1"/>
          <p:cNvSpPr>
            <a:spLocks noGrp="1"/>
          </p:cNvSpPr>
          <p:nvPr>
            <p:ph type="title"/>
          </p:nvPr>
        </p:nvSpPr>
        <p:spPr>
          <a:xfrm>
            <a:off x="543668" y="1248519"/>
            <a:ext cx="5262631" cy="2277559"/>
          </a:xfrm>
          <a:prstGeom prst="rect">
            <a:avLst/>
          </a:prstGeom>
        </p:spPr>
        <p:txBody>
          <a:bodyPr lIns="0" tIns="0" rIns="0" bIns="0" anchor="t" anchorCtr="0">
            <a:normAutofit/>
          </a:bodyPr>
          <a:lstStyle>
            <a:lvl1pPr algn="l">
              <a:defRPr sz="3600" b="1" i="0">
                <a:solidFill>
                  <a:srgbClr val="003057"/>
                </a:solidFill>
                <a:latin typeface="Verdana"/>
              </a:defRPr>
            </a:lvl1pPr>
          </a:lstStyle>
          <a:p>
            <a:r>
              <a:rPr lang="nb-NO"/>
              <a:t>Klikk for å redigere tittelstil</a:t>
            </a:r>
            <a:endParaRPr lang="en-US" dirty="0"/>
          </a:p>
        </p:txBody>
      </p:sp>
    </p:spTree>
    <p:extLst>
      <p:ext uri="{BB962C8B-B14F-4D97-AF65-F5344CB8AC3E}">
        <p14:creationId xmlns:p14="http://schemas.microsoft.com/office/powerpoint/2010/main" val="396738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2974753"/>
            <a:ext cx="7772400" cy="1021556"/>
          </a:xfrm>
        </p:spPr>
        <p:txBody>
          <a:bodyPr anchor="t">
            <a:noAutofit/>
          </a:bodyPr>
          <a:lstStyle>
            <a:lvl1pPr algn="l">
              <a:defRPr sz="3600" b="1" cap="all"/>
            </a:lvl1pPr>
          </a:lstStyle>
          <a:p>
            <a:r>
              <a:rPr lang="nb-NO"/>
              <a:t>Klikk for å redigere tittelstil</a:t>
            </a:r>
            <a:endParaRPr lang="en-US"/>
          </a:p>
        </p:txBody>
      </p:sp>
      <p:sp>
        <p:nvSpPr>
          <p:cNvPr id="3" name="Text Placeholder 2"/>
          <p:cNvSpPr>
            <a:spLocks noGrp="1"/>
          </p:cNvSpPr>
          <p:nvPr>
            <p:ph type="body" idx="1"/>
          </p:nvPr>
        </p:nvSpPr>
        <p:spPr>
          <a:xfrm>
            <a:off x="722313" y="1849612"/>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4E50A371-4855-7743-8BD5-CB2079F71D6C}" type="datetime1">
              <a:rPr lang="nb-NO">
                <a:solidFill>
                  <a:srgbClr val="003057"/>
                </a:solidFill>
              </a:rPr>
              <a:pPr/>
              <a:t>27.02.2023</a:t>
            </a:fld>
            <a:endParaRPr lang="en-US">
              <a:solidFill>
                <a:srgbClr val="003057"/>
              </a:solidFill>
            </a:endParaRPr>
          </a:p>
        </p:txBody>
      </p:sp>
      <p:sp>
        <p:nvSpPr>
          <p:cNvPr id="6" name="Slide Number Placeholder 5"/>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113488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788988" y="1200150"/>
            <a:ext cx="3706812" cy="2545556"/>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4648200" y="1200150"/>
            <a:ext cx="3950805" cy="2545556"/>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Date Placeholder 4"/>
          <p:cNvSpPr>
            <a:spLocks noGrp="1"/>
          </p:cNvSpPr>
          <p:nvPr>
            <p:ph type="dt" sz="half" idx="10"/>
          </p:nvPr>
        </p:nvSpPr>
        <p:spPr/>
        <p:txBody>
          <a:bodyPr/>
          <a:lstStyle/>
          <a:p>
            <a:fld id="{735C4C66-334A-E645-857E-49BC95398E23}" type="datetime1">
              <a:rPr lang="nb-NO">
                <a:solidFill>
                  <a:srgbClr val="003057"/>
                </a:solidFill>
              </a:rPr>
              <a:pPr/>
              <a:t>27.02.2023</a:t>
            </a:fld>
            <a:endParaRPr lang="en-US">
              <a:solidFill>
                <a:srgbClr val="003057"/>
              </a:solidFill>
            </a:endParaRPr>
          </a:p>
        </p:txBody>
      </p:sp>
      <p:sp>
        <p:nvSpPr>
          <p:cNvPr id="7" name="Slide Number Placeholder 6"/>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485039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88988" y="476351"/>
            <a:ext cx="3601594"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788988" y="1631156"/>
            <a:ext cx="3708400" cy="28400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4976944" y="476351"/>
            <a:ext cx="3603009"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976944" y="1631156"/>
            <a:ext cx="3603009" cy="284005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Date Placeholder 6"/>
          <p:cNvSpPr>
            <a:spLocks noGrp="1"/>
          </p:cNvSpPr>
          <p:nvPr>
            <p:ph type="dt" sz="half" idx="10"/>
          </p:nvPr>
        </p:nvSpPr>
        <p:spPr/>
        <p:txBody>
          <a:bodyPr/>
          <a:lstStyle/>
          <a:p>
            <a:fld id="{996DC263-F189-B24C-A7B0-2C9089F75987}" type="datetime1">
              <a:rPr lang="nb-NO">
                <a:solidFill>
                  <a:srgbClr val="003057"/>
                </a:solidFill>
              </a:rPr>
              <a:pPr/>
              <a:t>27.02.2023</a:t>
            </a:fld>
            <a:endParaRPr lang="en-US">
              <a:solidFill>
                <a:srgbClr val="003057"/>
              </a:solidFill>
            </a:endParaRPr>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US">
              <a:solidFill>
                <a:srgbClr val="003057"/>
              </a:solidFill>
            </a:endParaRPr>
          </a:p>
        </p:txBody>
      </p:sp>
      <p:sp>
        <p:nvSpPr>
          <p:cNvPr id="9" name="Slide Number Placeholder 8"/>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1956645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gendefinert oppset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Date Placeholder 2"/>
          <p:cNvSpPr>
            <a:spLocks noGrp="1"/>
          </p:cNvSpPr>
          <p:nvPr>
            <p:ph type="dt" sz="half" idx="10"/>
          </p:nvPr>
        </p:nvSpPr>
        <p:spPr/>
        <p:txBody>
          <a:bodyPr/>
          <a:lstStyle/>
          <a:p>
            <a:fld id="{66248444-9197-FB41-B400-8D2AFCBFFCBB}" type="datetime1">
              <a:rPr lang="nb-NO">
                <a:solidFill>
                  <a:srgbClr val="003057"/>
                </a:solidFill>
              </a:rPr>
              <a:pPr/>
              <a:t>27.02.2023</a:t>
            </a:fld>
            <a:endParaRPr lang="en-US">
              <a:solidFill>
                <a:srgbClr val="003057"/>
              </a:solidFill>
            </a:endParaRPr>
          </a:p>
        </p:txBody>
      </p:sp>
      <p:sp>
        <p:nvSpPr>
          <p:cNvPr id="4" name="Slide Number Placeholder 3"/>
          <p:cNvSpPr>
            <a:spLocks noGrp="1"/>
          </p:cNvSpPr>
          <p:nvPr>
            <p:ph type="sldNum" sz="quarter" idx="11"/>
          </p:nvPr>
        </p:nvSpPr>
        <p:spPr/>
        <p:txBody>
          <a:bodyPr/>
          <a:lstStyle/>
          <a:p>
            <a:fld id="{C11A6A33-C976-C349-A6B3-70F33A333BA4}" type="slidenum">
              <a:rPr lang="en-US">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320119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250C5-A5C5-A041-B1F4-4432CF9A78FD}" type="datetime1">
              <a:rPr lang="nb-NO">
                <a:solidFill>
                  <a:srgbClr val="003057"/>
                </a:solidFill>
              </a:rPr>
              <a:pPr/>
              <a:t>27.02.2023</a:t>
            </a:fld>
            <a:endParaRPr lang="en-US">
              <a:solidFill>
                <a:srgbClr val="003057"/>
              </a:solidFill>
            </a:endParaRPr>
          </a:p>
        </p:txBody>
      </p:sp>
      <p:sp>
        <p:nvSpPr>
          <p:cNvPr id="4" name="Slide Number Placeholder 3"/>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142137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1" y="460375"/>
            <a:ext cx="3008313" cy="739360"/>
          </a:xfrm>
        </p:spPr>
        <p:txBody>
          <a:bodyPr anchor="t" anchorCtr="0"/>
          <a:lstStyle>
            <a:lvl1pPr algn="l">
              <a:defRPr sz="2000" b="1"/>
            </a:lvl1pPr>
          </a:lstStyle>
          <a:p>
            <a:r>
              <a:rPr lang="nb-NO"/>
              <a:t>Klikk for å redigere tittelstil</a:t>
            </a:r>
            <a:endParaRPr lang="en-US"/>
          </a:p>
        </p:txBody>
      </p:sp>
      <p:sp>
        <p:nvSpPr>
          <p:cNvPr id="3" name="Content Placeholder 2"/>
          <p:cNvSpPr>
            <a:spLocks noGrp="1"/>
          </p:cNvSpPr>
          <p:nvPr>
            <p:ph idx="1"/>
          </p:nvPr>
        </p:nvSpPr>
        <p:spPr>
          <a:xfrm>
            <a:off x="3575050" y="460375"/>
            <a:ext cx="5111750" cy="41342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p:cNvSpPr>
            <a:spLocks noGrp="1"/>
          </p:cNvSpPr>
          <p:nvPr>
            <p:ph type="body" sz="half" idx="2"/>
          </p:nvPr>
        </p:nvSpPr>
        <p:spPr>
          <a:xfrm>
            <a:off x="457201" y="1199735"/>
            <a:ext cx="3008313" cy="3394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52737F75-99BF-394A-9463-87640065C25B}" type="datetime1">
              <a:rPr lang="nb-NO">
                <a:solidFill>
                  <a:srgbClr val="003057"/>
                </a:solidFill>
              </a:rPr>
              <a:pPr/>
              <a:t>27.02.2023</a:t>
            </a:fld>
            <a:endParaRPr lang="en-US">
              <a:solidFill>
                <a:srgbClr val="003057"/>
              </a:solidFill>
            </a:endParaRPr>
          </a:p>
        </p:txBody>
      </p:sp>
      <p:sp>
        <p:nvSpPr>
          <p:cNvPr id="7" name="Slide Number Placeholder 6"/>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3120563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E8041433-16E2-564A-90AA-6FA8CD4B7B45}" type="datetime1">
              <a:rPr lang="nb-NO">
                <a:solidFill>
                  <a:srgbClr val="003057"/>
                </a:solidFill>
              </a:rPr>
              <a:pPr/>
              <a:t>27.02.2023</a:t>
            </a:fld>
            <a:endParaRPr lang="en-US">
              <a:solidFill>
                <a:srgbClr val="003057"/>
              </a:solidFill>
            </a:endParaRPr>
          </a:p>
        </p:txBody>
      </p:sp>
      <p:sp>
        <p:nvSpPr>
          <p:cNvPr id="7" name="Slide Number Placeholder 6"/>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396105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04CF3180-3C9F-0048-9D97-7530CF69F34F}" type="datetime1">
              <a:rPr lang="nb-NO">
                <a:solidFill>
                  <a:srgbClr val="003057"/>
                </a:solidFill>
              </a:rPr>
              <a:pPr/>
              <a:t>27.02.2023</a:t>
            </a:fld>
            <a:endParaRPr lang="en-US">
              <a:solidFill>
                <a:srgbClr val="003057"/>
              </a:solidFill>
            </a:endParaRPr>
          </a:p>
        </p:txBody>
      </p:sp>
      <p:sp>
        <p:nvSpPr>
          <p:cNvPr id="6" name="Slide Number Placeholder 5"/>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4132677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1962258" cy="3911344"/>
          </a:xfrm>
        </p:spPr>
        <p:txBody>
          <a:bodyPr vert="eaVert"/>
          <a:lstStyle/>
          <a:p>
            <a:r>
              <a:rPr lang="nb-NO"/>
              <a:t>Klikk for å redigere tittelstil</a:t>
            </a:r>
            <a:endParaRPr lang="en-US"/>
          </a:p>
        </p:txBody>
      </p:sp>
      <p:sp>
        <p:nvSpPr>
          <p:cNvPr id="3" name="Vertical Text Placeholder 2"/>
          <p:cNvSpPr>
            <a:spLocks noGrp="1"/>
          </p:cNvSpPr>
          <p:nvPr>
            <p:ph type="body" orient="vert" idx="1"/>
          </p:nvPr>
        </p:nvSpPr>
        <p:spPr>
          <a:xfrm>
            <a:off x="788988" y="460375"/>
            <a:ext cx="5688012" cy="39113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66D786F7-9E7A-6E43-AA60-CAA1F36BE286}" type="datetime1">
              <a:rPr lang="nb-NO">
                <a:solidFill>
                  <a:srgbClr val="003057"/>
                </a:solidFill>
              </a:rPr>
              <a:pPr/>
              <a:t>27.02.2023</a:t>
            </a:fld>
            <a:endParaRPr lang="en-US">
              <a:solidFill>
                <a:srgbClr val="003057"/>
              </a:solidFill>
            </a:endParaRPr>
          </a:p>
        </p:txBody>
      </p:sp>
      <p:sp>
        <p:nvSpPr>
          <p:cNvPr id="6" name="Slide Number Placeholder 5"/>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1511245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lvl1pPr>
          </a:lstStyle>
          <a:p>
            <a:r>
              <a:rPr lang="nb-NO"/>
              <a:t>Klikk for å redigere tittelstil</a:t>
            </a:r>
          </a:p>
        </p:txBody>
      </p:sp>
      <p:sp>
        <p:nvSpPr>
          <p:cNvPr id="6" name="Content Placeholder 2"/>
          <p:cNvSpPr>
            <a:spLocks noGrp="1"/>
          </p:cNvSpPr>
          <p:nvPr>
            <p:ph idx="1"/>
          </p:nvPr>
        </p:nvSpPr>
        <p:spPr>
          <a:xfrm>
            <a:off x="788988" y="1200151"/>
            <a:ext cx="7810017" cy="3259353"/>
          </a:xfrm>
        </p:spPr>
        <p:txBody>
          <a:bodyPr/>
          <a:lstStyle>
            <a:lvl1pPr>
              <a:defRPr sz="1800"/>
            </a:lvl1pPr>
            <a:lvl2pPr>
              <a:defRPr sz="1400"/>
            </a:lvl2pPr>
            <a:lvl3pPr>
              <a:defRPr sz="1200"/>
            </a:lvl3pPr>
            <a:lvl4pPr>
              <a:defRPr sz="1000"/>
            </a:lvl4pPr>
            <a:lvl5pPr>
              <a:defRPr sz="9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solidFill>
                <a:srgbClr val="003057"/>
              </a:solidFill>
            </a:endParaRPr>
          </a:p>
        </p:txBody>
      </p:sp>
      <p:sp>
        <p:nvSpPr>
          <p:cNvPr id="5" name="Slide Number Placeholder 5"/>
          <p:cNvSpPr>
            <a:spLocks noGrp="1"/>
          </p:cNvSpPr>
          <p:nvPr>
            <p:ph type="sldNum" sz="quarter" idx="11"/>
          </p:nvPr>
        </p:nvSpPr>
        <p:spPr/>
        <p:txBody>
          <a:bodyPr/>
          <a:lstStyle>
            <a:lvl1pPr>
              <a:defRPr/>
            </a:lvl1pPr>
          </a:lstStyle>
          <a:p>
            <a:pPr>
              <a:defRPr/>
            </a:pPr>
            <a:fld id="{1F96BEB5-9B3A-4F47-934E-7029C6AC77DC}" type="slidenum">
              <a:rPr lang="en-US">
                <a:solidFill>
                  <a:srgbClr val="003057"/>
                </a:solidFill>
              </a:rPr>
              <a:pPr>
                <a:defRPr/>
              </a:pPr>
              <a:t>‹#›</a:t>
            </a:fld>
            <a:endParaRPr lang="en-US" dirty="0">
              <a:solidFill>
                <a:srgbClr val="003057"/>
              </a:solidFill>
            </a:endParaRPr>
          </a:p>
        </p:txBody>
      </p:sp>
    </p:spTree>
    <p:extLst>
      <p:ext uri="{BB962C8B-B14F-4D97-AF65-F5344CB8AC3E}">
        <p14:creationId xmlns:p14="http://schemas.microsoft.com/office/powerpoint/2010/main" val="2697871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pic>
        <p:nvPicPr>
          <p:cNvPr id="4" name="Picture 1" descr="pi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3463" y="0"/>
            <a:ext cx="3030537"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2" descr="Helfologo-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3668" y="3937000"/>
            <a:ext cx="2230438" cy="896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itle 1"/>
          <p:cNvSpPr>
            <a:spLocks noGrp="1"/>
          </p:cNvSpPr>
          <p:nvPr>
            <p:ph type="title"/>
          </p:nvPr>
        </p:nvSpPr>
        <p:spPr>
          <a:xfrm>
            <a:off x="543668" y="535900"/>
            <a:ext cx="5199462" cy="1492765"/>
          </a:xfrm>
          <a:prstGeom prst="rect">
            <a:avLst/>
          </a:prstGeom>
        </p:spPr>
        <p:txBody>
          <a:bodyPr lIns="0" tIns="0" rIns="0" bIns="0" anchor="b" anchorCtr="0">
            <a:normAutofit/>
          </a:bodyPr>
          <a:lstStyle>
            <a:lvl1pPr algn="l">
              <a:defRPr sz="3600" b="1" i="0">
                <a:solidFill>
                  <a:srgbClr val="003057"/>
                </a:solidFill>
                <a:latin typeface="Verdana"/>
              </a:defRPr>
            </a:lvl1pPr>
          </a:lstStyle>
          <a:p>
            <a:r>
              <a:rPr lang="nb-NO"/>
              <a:t>Klikk for å redigere tittelstil</a:t>
            </a:r>
            <a:endParaRPr lang="en-US"/>
          </a:p>
        </p:txBody>
      </p:sp>
      <p:sp>
        <p:nvSpPr>
          <p:cNvPr id="6" name="Subtitle 2"/>
          <p:cNvSpPr>
            <a:spLocks noGrp="1"/>
          </p:cNvSpPr>
          <p:nvPr>
            <p:ph type="subTitle" idx="1"/>
          </p:nvPr>
        </p:nvSpPr>
        <p:spPr>
          <a:xfrm>
            <a:off x="543668" y="2080633"/>
            <a:ext cx="5793144" cy="1001595"/>
          </a:xfrm>
          <a:prstGeom prst="rect">
            <a:avLst/>
          </a:prstGeom>
        </p:spPr>
        <p:txBody>
          <a:bodyPr lIns="0"/>
          <a:lstStyle>
            <a:lvl1pPr marL="0" indent="0" algn="l">
              <a:spcBef>
                <a:spcPts val="0"/>
              </a:spcBef>
              <a:buNone/>
              <a:defRPr sz="2400">
                <a:solidFill>
                  <a:schemeClr val="accent3"/>
                </a:solidFill>
                <a:latin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Tree>
    <p:extLst>
      <p:ext uri="{BB962C8B-B14F-4D97-AF65-F5344CB8AC3E}">
        <p14:creationId xmlns:p14="http://schemas.microsoft.com/office/powerpoint/2010/main" val="24217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Logo slide">
    <p:spTree>
      <p:nvGrpSpPr>
        <p:cNvPr id="1" name=""/>
        <p:cNvGrpSpPr/>
        <p:nvPr/>
      </p:nvGrpSpPr>
      <p:grpSpPr>
        <a:xfrm>
          <a:off x="0" y="0"/>
          <a:ext cx="0" cy="0"/>
          <a:chOff x="0" y="0"/>
          <a:chExt cx="0" cy="0"/>
        </a:xfrm>
      </p:grpSpPr>
      <p:pic>
        <p:nvPicPr>
          <p:cNvPr id="2" name="Picture 1" descr="pi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3463" y="0"/>
            <a:ext cx="3030537" cy="5143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descr="Helfologo-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2850" y="1758950"/>
            <a:ext cx="4041775" cy="162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97320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lvl1pPr>
          </a:lstStyle>
          <a:p>
            <a:r>
              <a:rPr lang="nb-NO"/>
              <a:t>Klikk for å redigere tittelstil</a:t>
            </a:r>
            <a:endParaRPr lang="nb-NO" dirty="0"/>
          </a:p>
        </p:txBody>
      </p:sp>
      <p:sp>
        <p:nvSpPr>
          <p:cNvPr id="6" name="Content Placeholder 2"/>
          <p:cNvSpPr>
            <a:spLocks noGrp="1"/>
          </p:cNvSpPr>
          <p:nvPr>
            <p:ph idx="1"/>
          </p:nvPr>
        </p:nvSpPr>
        <p:spPr>
          <a:xfrm>
            <a:off x="544512" y="1200151"/>
            <a:ext cx="8054493" cy="3259353"/>
          </a:xfrm>
        </p:spPr>
        <p:txBody>
          <a:bodyPr/>
          <a:lstStyle>
            <a:lvl1pPr>
              <a:defRPr sz="1800"/>
            </a:lvl1pPr>
            <a:lvl2pPr>
              <a:defRPr sz="1400"/>
            </a:lvl2pPr>
            <a:lvl3pPr>
              <a:defRPr sz="1200"/>
            </a:lvl3pPr>
            <a:lvl4pPr>
              <a:defRPr sz="1000"/>
            </a:lvl4pPr>
            <a:lvl5pPr>
              <a:defRPr sz="9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1F96BEB5-9B3A-4F47-934E-7029C6AC77DC}" type="slidenum">
              <a:rPr lang="en-US"/>
              <a:pPr>
                <a:defRPr/>
              </a:pPr>
              <a:t>‹#›</a:t>
            </a:fld>
            <a:endParaRPr lang="en-US" dirty="0"/>
          </a:p>
        </p:txBody>
      </p:sp>
    </p:spTree>
    <p:extLst>
      <p:ext uri="{BB962C8B-B14F-4D97-AF65-F5344CB8AC3E}">
        <p14:creationId xmlns:p14="http://schemas.microsoft.com/office/powerpoint/2010/main" val="3704295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a:lvl1pPr>
          </a:lstStyle>
          <a:p>
            <a:r>
              <a:rPr lang="nb-NO"/>
              <a:t>Klikk for å redigere tittelstil</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E2186480-6851-304E-833F-2FFB0ECB2D33}" type="slidenum">
              <a:rPr lang="en-US"/>
              <a:pPr>
                <a:defRPr/>
              </a:pPr>
              <a:t>‹#›</a:t>
            </a:fld>
            <a:endParaRPr lang="en-US" dirty="0"/>
          </a:p>
        </p:txBody>
      </p:sp>
    </p:spTree>
    <p:extLst>
      <p:ext uri="{BB962C8B-B14F-4D97-AF65-F5344CB8AC3E}">
        <p14:creationId xmlns:p14="http://schemas.microsoft.com/office/powerpoint/2010/main" val="73791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Slide Number Placeholder 3"/>
          <p:cNvSpPr>
            <a:spLocks noGrp="1"/>
          </p:cNvSpPr>
          <p:nvPr>
            <p:ph type="sldNum" sz="quarter" idx="11"/>
          </p:nvPr>
        </p:nvSpPr>
        <p:spPr/>
        <p:txBody>
          <a:bodyPr/>
          <a:lstStyle>
            <a:lvl1pPr>
              <a:defRPr/>
            </a:lvl1pPr>
          </a:lstStyle>
          <a:p>
            <a:pPr>
              <a:defRPr/>
            </a:pPr>
            <a:fld id="{207238C7-F4D7-2842-829D-06F27AC36144}" type="slidenum">
              <a:rPr/>
              <a:pPr>
                <a:defRPr/>
              </a:pPr>
              <a:t>‹#›</a:t>
            </a:fld>
            <a:endParaRPr lang="en-US" dirty="0"/>
          </a:p>
        </p:txBody>
      </p:sp>
    </p:spTree>
    <p:extLst>
      <p:ext uri="{BB962C8B-B14F-4D97-AF65-F5344CB8AC3E}">
        <p14:creationId xmlns:p14="http://schemas.microsoft.com/office/powerpoint/2010/main" val="108890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000"/>
            </a:lvl1pPr>
          </a:lstStyle>
          <a:p>
            <a:r>
              <a:rPr lang="nb-NO"/>
              <a:t>Klikk for å redigere tittelstil</a:t>
            </a:r>
          </a:p>
        </p:txBody>
      </p:sp>
      <p:sp>
        <p:nvSpPr>
          <p:cNvPr id="6" name="Content Placeholder 2"/>
          <p:cNvSpPr>
            <a:spLocks noGrp="1"/>
          </p:cNvSpPr>
          <p:nvPr>
            <p:ph idx="1"/>
          </p:nvPr>
        </p:nvSpPr>
        <p:spPr>
          <a:xfrm>
            <a:off x="544512" y="1200151"/>
            <a:ext cx="8054493" cy="3259353"/>
          </a:xfrm>
        </p:spPr>
        <p:txBody>
          <a:bodyPr/>
          <a:lstStyle>
            <a:lvl1pPr>
              <a:defRPr sz="1800"/>
            </a:lvl1pPr>
            <a:lvl2pPr>
              <a:defRPr sz="1400"/>
            </a:lvl2pPr>
            <a:lvl3pPr>
              <a:defRPr sz="1200"/>
            </a:lvl3pPr>
            <a:lvl4pPr>
              <a:defRPr sz="1000"/>
            </a:lvl4pPr>
            <a:lvl5pPr>
              <a:defRPr sz="9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lvl1pPr>
              <a:defRPr/>
            </a:lvl1pPr>
          </a:lstStyle>
          <a:p>
            <a:pPr>
              <a:defRPr/>
            </a:pPr>
            <a:fld id="{0FCA84CB-8DA7-4A0D-A9E9-61B8C7A6353D}" type="datetime1">
              <a:rPr lang="nb-NO" smtClean="0"/>
              <a:t>27.02.2023</a:t>
            </a:fld>
            <a:endParaRPr lang="en-US"/>
          </a:p>
        </p:txBody>
      </p:sp>
      <p:sp>
        <p:nvSpPr>
          <p:cNvPr id="5" name="Slide Number Placeholder 5"/>
          <p:cNvSpPr>
            <a:spLocks noGrp="1"/>
          </p:cNvSpPr>
          <p:nvPr>
            <p:ph type="sldNum" sz="quarter" idx="11"/>
          </p:nvPr>
        </p:nvSpPr>
        <p:spPr/>
        <p:txBody>
          <a:bodyPr/>
          <a:lstStyle>
            <a:lvl1pPr>
              <a:defRPr/>
            </a:lvl1pPr>
          </a:lstStyle>
          <a:p>
            <a:pPr>
              <a:defRPr/>
            </a:pPr>
            <a:fld id="{1F96BEB5-9B3A-4F47-934E-7029C6AC77DC}" type="slidenum">
              <a:rPr lang="en-US"/>
              <a:pPr>
                <a:defRPr/>
              </a:pPr>
              <a:t>‹#›</a:t>
            </a:fld>
            <a:endParaRPr lang="en-US"/>
          </a:p>
        </p:txBody>
      </p:sp>
    </p:spTree>
    <p:extLst>
      <p:ext uri="{BB962C8B-B14F-4D97-AF65-F5344CB8AC3E}">
        <p14:creationId xmlns:p14="http://schemas.microsoft.com/office/powerpoint/2010/main" val="240003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009426"/>
          </a:xfrm>
        </p:spPr>
        <p:txBody>
          <a:bodyPr/>
          <a:lstStyle>
            <a:lvl1pPr algn="ctr">
              <a:defRPr/>
            </a:lvl1pPr>
          </a:lstStyle>
          <a:p>
            <a:r>
              <a:rPr lang="nb-NO"/>
              <a:t>Klikk for å redigere tittelstil</a:t>
            </a:r>
            <a:endParaRPr lang="en-US"/>
          </a:p>
        </p:txBody>
      </p:sp>
      <p:sp>
        <p:nvSpPr>
          <p:cNvPr id="3" name="Subtitle 2"/>
          <p:cNvSpPr>
            <a:spLocks noGrp="1"/>
          </p:cNvSpPr>
          <p:nvPr>
            <p:ph type="subTitle" idx="1"/>
          </p:nvPr>
        </p:nvSpPr>
        <p:spPr>
          <a:xfrm>
            <a:off x="1371600" y="2610043"/>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a:p>
        </p:txBody>
      </p:sp>
      <p:sp>
        <p:nvSpPr>
          <p:cNvPr id="4" name="Date Placeholder 3"/>
          <p:cNvSpPr>
            <a:spLocks noGrp="1"/>
          </p:cNvSpPr>
          <p:nvPr>
            <p:ph type="dt" sz="half" idx="10"/>
          </p:nvPr>
        </p:nvSpPr>
        <p:spPr/>
        <p:txBody>
          <a:bodyPr/>
          <a:lstStyle/>
          <a:p>
            <a:fld id="{F7A28DBA-F364-C345-AC3C-46D1863C7465}" type="datetime1">
              <a:rPr lang="nb-NO">
                <a:solidFill>
                  <a:srgbClr val="003057"/>
                </a:solidFill>
              </a:rPr>
              <a:pPr/>
              <a:t>27.02.2023</a:t>
            </a:fld>
            <a:endParaRPr lang="en-US">
              <a:solidFill>
                <a:srgbClr val="003057"/>
              </a:solidFill>
            </a:endParaRPr>
          </a:p>
        </p:txBody>
      </p:sp>
      <p:sp>
        <p:nvSpPr>
          <p:cNvPr id="6" name="Slide Number Placeholder 5"/>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311524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59C0D836-4D8B-2641-9391-97A72C5841ED}" type="datetime1">
              <a:rPr lang="nb-NO">
                <a:solidFill>
                  <a:srgbClr val="003057"/>
                </a:solidFill>
              </a:rPr>
              <a:pPr/>
              <a:t>27.02.2023</a:t>
            </a:fld>
            <a:endParaRPr lang="en-US">
              <a:solidFill>
                <a:srgbClr val="003057"/>
              </a:solidFill>
            </a:endParaRPr>
          </a:p>
        </p:txBody>
      </p:sp>
      <p:sp>
        <p:nvSpPr>
          <p:cNvPr id="6" name="Slide Number Placeholder 5"/>
          <p:cNvSpPr>
            <a:spLocks noGrp="1"/>
          </p:cNvSpPr>
          <p:nvPr>
            <p:ph type="sldNum" sz="quarter" idx="12"/>
          </p:nvPr>
        </p:nvSpPr>
        <p:spPr/>
        <p:txBody>
          <a:bodyPr/>
          <a:lstStyle/>
          <a:p>
            <a:fld id="{C11A6A33-C976-C349-A6B3-70F33A333BA4}" type="slidenum">
              <a:rPr>
                <a:solidFill>
                  <a:srgbClr val="003057"/>
                </a:solidFill>
              </a:rPr>
              <a:pPr/>
              <a:t>‹#›</a:t>
            </a:fld>
            <a:endParaRPr lang="en-US">
              <a:solidFill>
                <a:srgbClr val="003057"/>
              </a:solidFill>
            </a:endParaRPr>
          </a:p>
        </p:txBody>
      </p:sp>
    </p:spTree>
    <p:extLst>
      <p:ext uri="{BB962C8B-B14F-4D97-AF65-F5344CB8AC3E}">
        <p14:creationId xmlns:p14="http://schemas.microsoft.com/office/powerpoint/2010/main" val="61028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4512" y="474663"/>
            <a:ext cx="8054976" cy="725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b-NO" dirty="0"/>
              <a:t>Klikk for å redigere tittelstil</a:t>
            </a:r>
            <a:endParaRPr lang="en-US" dirty="0"/>
          </a:p>
        </p:txBody>
      </p:sp>
      <p:sp>
        <p:nvSpPr>
          <p:cNvPr id="1027" name="Text Placeholder 2"/>
          <p:cNvSpPr>
            <a:spLocks noGrp="1"/>
          </p:cNvSpPr>
          <p:nvPr>
            <p:ph type="body" idx="1"/>
          </p:nvPr>
        </p:nvSpPr>
        <p:spPr bwMode="auto">
          <a:xfrm>
            <a:off x="544512" y="1200150"/>
            <a:ext cx="8054976" cy="3259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4" name="Date Placeholder 3"/>
          <p:cNvSpPr>
            <a:spLocks noGrp="1"/>
          </p:cNvSpPr>
          <p:nvPr>
            <p:ph type="dt" sz="half" idx="2"/>
          </p:nvPr>
        </p:nvSpPr>
        <p:spPr>
          <a:xfrm>
            <a:off x="2376488" y="4743450"/>
            <a:ext cx="719137" cy="274638"/>
          </a:xfrm>
          <a:prstGeom prst="rect">
            <a:avLst/>
          </a:prstGeom>
        </p:spPr>
        <p:txBody>
          <a:bodyPr vert="horz" lIns="0" tIns="0" rIns="0" bIns="0" rtlCol="0" anchor="t" anchorCtr="0"/>
          <a:lstStyle>
            <a:lvl1pPr algn="ctr" fontAlgn="auto">
              <a:spcBef>
                <a:spcPts val="0"/>
              </a:spcBef>
              <a:spcAft>
                <a:spcPts val="0"/>
              </a:spcAft>
              <a:defRPr sz="700" kern="1200" dirty="0">
                <a:solidFill>
                  <a:schemeClr val="accent1"/>
                </a:solidFill>
                <a:latin typeface="Verdana"/>
                <a:ea typeface="+mn-ea"/>
                <a:cs typeface="+mn-cs"/>
              </a:defRPr>
            </a:lvl1pPr>
          </a:lstStyle>
          <a:p>
            <a:pPr>
              <a:defRPr/>
            </a:pPr>
            <a:endParaRPr lang="en-US"/>
          </a:p>
        </p:txBody>
      </p:sp>
      <p:sp>
        <p:nvSpPr>
          <p:cNvPr id="6" name="Slide Number Placeholder 5"/>
          <p:cNvSpPr>
            <a:spLocks noGrp="1"/>
          </p:cNvSpPr>
          <p:nvPr>
            <p:ph type="sldNum" sz="quarter" idx="4"/>
          </p:nvPr>
        </p:nvSpPr>
        <p:spPr>
          <a:xfrm>
            <a:off x="544512" y="4743450"/>
            <a:ext cx="990600" cy="274638"/>
          </a:xfrm>
          <a:prstGeom prst="rect">
            <a:avLst/>
          </a:prstGeom>
        </p:spPr>
        <p:txBody>
          <a:bodyPr vert="horz" lIns="0" tIns="0" rIns="0" bIns="0" rtlCol="0" anchor="t" anchorCtr="0"/>
          <a:lstStyle>
            <a:lvl1pPr algn="l" fontAlgn="auto">
              <a:spcBef>
                <a:spcPts val="0"/>
              </a:spcBef>
              <a:spcAft>
                <a:spcPts val="0"/>
              </a:spcAft>
              <a:defRPr sz="700" kern="1200">
                <a:solidFill>
                  <a:schemeClr val="accent1"/>
                </a:solidFill>
                <a:latin typeface="Verdana"/>
                <a:ea typeface="+mn-ea"/>
                <a:cs typeface="+mn-cs"/>
              </a:defRPr>
            </a:lvl1pPr>
          </a:lstStyle>
          <a:p>
            <a:pPr>
              <a:defRPr/>
            </a:pPr>
            <a:fld id="{274163BF-3E4A-4244-83B4-CEE568E0BFC0}" type="slidenum">
              <a:rPr lang="en-US" smtClean="0"/>
              <a:pPr>
                <a:defRPr/>
              </a:pPr>
              <a:t>‹#›</a:t>
            </a:fld>
            <a:endParaRPr lang="en-US" dirty="0"/>
          </a:p>
        </p:txBody>
      </p:sp>
      <p:pic>
        <p:nvPicPr>
          <p:cNvPr id="1030" name="Picture 6" descr="Helfologo-rgb.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575550" y="4602163"/>
            <a:ext cx="1023938" cy="411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9" name="Straight Connector 8"/>
          <p:cNvCxnSpPr>
            <a:cxnSpLocks/>
          </p:cNvCxnSpPr>
          <p:nvPr/>
        </p:nvCxnSpPr>
        <p:spPr>
          <a:xfrm>
            <a:off x="727023" y="4805363"/>
            <a:ext cx="1649465" cy="0"/>
          </a:xfrm>
          <a:prstGeom prst="line">
            <a:avLst/>
          </a:prstGeom>
          <a:ln w="3175"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095625" y="4805363"/>
            <a:ext cx="4219575" cy="0"/>
          </a:xfrm>
          <a:prstGeom prst="line">
            <a:avLst/>
          </a:prstGeom>
          <a:ln w="3175" cmpd="sng">
            <a:solidFill>
              <a:schemeClr val="accent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19" r:id="rId4"/>
    <p:sldLayoutId id="2147483720" r:id="rId5"/>
    <p:sldLayoutId id="2147483726" r:id="rId6"/>
    <p:sldLayoutId id="2147483734" r:id="rId7"/>
  </p:sldLayoutIdLst>
  <p:hf hdr="0" ftr="0"/>
  <p:txStyles>
    <p:titleStyle>
      <a:lvl1pPr algn="l" defTabSz="457200" rtl="0" eaLnBrk="1" fontAlgn="base" hangingPunct="1">
        <a:spcBef>
          <a:spcPct val="0"/>
        </a:spcBef>
        <a:spcAft>
          <a:spcPct val="0"/>
        </a:spcAft>
        <a:defRPr sz="2800" b="1" kern="1200">
          <a:solidFill>
            <a:schemeClr val="accent1"/>
          </a:solidFill>
          <a:latin typeface="Verdana"/>
          <a:ea typeface="ヒラギノ角ゴ Pro W3" charset="0"/>
          <a:cs typeface="ヒラギノ角ゴ Pro W3" charset="0"/>
        </a:defRPr>
      </a:lvl1pPr>
      <a:lvl2pPr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2pPr>
      <a:lvl3pPr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3pPr>
      <a:lvl4pPr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4pPr>
      <a:lvl5pPr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5pPr>
      <a:lvl6pPr marL="457200"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6pPr>
      <a:lvl7pPr marL="914400"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7pPr>
      <a:lvl8pPr marL="1371600"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8pPr>
      <a:lvl9pPr marL="1828800" algn="l" defTabSz="457200" rtl="0" eaLnBrk="1" fontAlgn="base" hangingPunct="1">
        <a:spcBef>
          <a:spcPct val="0"/>
        </a:spcBef>
        <a:spcAft>
          <a:spcPct val="0"/>
        </a:spcAft>
        <a:defRPr sz="2800" b="1">
          <a:solidFill>
            <a:schemeClr val="tx1"/>
          </a:solidFill>
          <a:latin typeface="Verdana" charset="0"/>
          <a:ea typeface="ヒラギノ角ゴ Pro W3" charset="0"/>
          <a:cs typeface="ヒラギノ角ゴ Pro W3" charset="0"/>
        </a:defRPr>
      </a:lvl9pPr>
    </p:titleStyle>
    <p:bodyStyle>
      <a:lvl1pPr marL="342900" indent="-342900" algn="l" defTabSz="457200" rtl="0" eaLnBrk="1" fontAlgn="base" hangingPunct="1">
        <a:spcBef>
          <a:spcPct val="20000"/>
        </a:spcBef>
        <a:spcAft>
          <a:spcPct val="0"/>
        </a:spcAft>
        <a:buClr>
          <a:schemeClr val="accent3"/>
        </a:buClr>
        <a:buFont typeface="Lucida Grande" charset="0"/>
        <a:buChar char="•"/>
        <a:defRPr sz="2800" kern="1200">
          <a:solidFill>
            <a:schemeClr val="accent1"/>
          </a:solidFill>
          <a:latin typeface="Verdana"/>
          <a:ea typeface="ヒラギノ角ゴ Pro W3" charset="0"/>
          <a:cs typeface="ヒラギノ角ゴ Pro W3" charset="0"/>
        </a:defRPr>
      </a:lvl1pPr>
      <a:lvl2pPr marL="742950" indent="-285750" algn="l" defTabSz="457200" rtl="0" eaLnBrk="1" fontAlgn="base" hangingPunct="1">
        <a:spcBef>
          <a:spcPct val="20000"/>
        </a:spcBef>
        <a:spcAft>
          <a:spcPct val="0"/>
        </a:spcAft>
        <a:buClr>
          <a:schemeClr val="accent2"/>
        </a:buClr>
        <a:buFont typeface="Lucida Grande" charset="0"/>
        <a:buChar char="•"/>
        <a:defRPr sz="2400" kern="1200">
          <a:solidFill>
            <a:schemeClr val="accent1"/>
          </a:solidFill>
          <a:latin typeface="Verdana"/>
          <a:ea typeface="ヒラギノ角ゴ Pro W3" charset="0"/>
          <a:cs typeface="+mn-cs"/>
        </a:defRPr>
      </a:lvl2pPr>
      <a:lvl3pPr marL="1143000" indent="-228600" algn="l" defTabSz="457200" rtl="0" eaLnBrk="1" fontAlgn="base" hangingPunct="1">
        <a:spcBef>
          <a:spcPct val="20000"/>
        </a:spcBef>
        <a:spcAft>
          <a:spcPct val="0"/>
        </a:spcAft>
        <a:buClr>
          <a:schemeClr val="accent2"/>
        </a:buClr>
        <a:buFont typeface="Lucida Grande" charset="0"/>
        <a:buChar char="•"/>
        <a:defRPr kern="1200">
          <a:solidFill>
            <a:schemeClr val="accent1"/>
          </a:solidFill>
          <a:latin typeface="Verdana"/>
          <a:ea typeface="ヒラギノ角ゴ Pro W3" charset="0"/>
          <a:cs typeface="+mn-cs"/>
        </a:defRPr>
      </a:lvl3pPr>
      <a:lvl4pPr marL="1600200" indent="-228600" algn="l" defTabSz="457200" rtl="0" eaLnBrk="1" fontAlgn="base" hangingPunct="1">
        <a:spcBef>
          <a:spcPct val="20000"/>
        </a:spcBef>
        <a:spcAft>
          <a:spcPct val="0"/>
        </a:spcAft>
        <a:buClr>
          <a:schemeClr val="accent2"/>
        </a:buClr>
        <a:buFont typeface="Lucida Grande" charset="0"/>
        <a:buChar char="•"/>
        <a:defRPr sz="1400" kern="1200">
          <a:solidFill>
            <a:schemeClr val="accent1"/>
          </a:solidFill>
          <a:latin typeface="Verdana"/>
          <a:ea typeface="ヒラギノ角ゴ Pro W3" charset="0"/>
          <a:cs typeface="+mn-cs"/>
        </a:defRPr>
      </a:lvl4pPr>
      <a:lvl5pPr marL="2057400" indent="-228600" algn="l" defTabSz="457200" rtl="0" eaLnBrk="1" fontAlgn="base" hangingPunct="1">
        <a:spcBef>
          <a:spcPct val="20000"/>
        </a:spcBef>
        <a:spcAft>
          <a:spcPct val="0"/>
        </a:spcAft>
        <a:buClr>
          <a:schemeClr val="accent2"/>
        </a:buClr>
        <a:buFont typeface="Lucida Grande" charset="0"/>
        <a:buChar char="•"/>
        <a:defRPr sz="1200" kern="1200">
          <a:solidFill>
            <a:schemeClr val="accent1"/>
          </a:solidFill>
          <a:latin typeface="Verdana"/>
          <a:ea typeface="ヒラギノ角ゴ Pro W3"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8988" y="474042"/>
            <a:ext cx="7810017" cy="726108"/>
          </a:xfrm>
          <a:prstGeom prst="rect">
            <a:avLst/>
          </a:prstGeom>
        </p:spPr>
        <p:txBody>
          <a:bodyPr vert="horz" lIns="0" tIns="0" rIns="0" bIns="0" rtlCol="0" anchor="t" anchorCtr="0">
            <a:normAutofit/>
          </a:bodyPr>
          <a:lstStyle/>
          <a:p>
            <a:r>
              <a:rPr lang="nb-NO"/>
              <a:t>Klikk for å redigere tittelstil</a:t>
            </a:r>
            <a:endParaRPr lang="en-US"/>
          </a:p>
        </p:txBody>
      </p:sp>
      <p:sp>
        <p:nvSpPr>
          <p:cNvPr id="3" name="Text Placeholder 2"/>
          <p:cNvSpPr>
            <a:spLocks noGrp="1"/>
          </p:cNvSpPr>
          <p:nvPr>
            <p:ph type="body" idx="1"/>
          </p:nvPr>
        </p:nvSpPr>
        <p:spPr>
          <a:xfrm>
            <a:off x="788988" y="1200151"/>
            <a:ext cx="7810017" cy="3259353"/>
          </a:xfrm>
          <a:prstGeom prst="rect">
            <a:avLst/>
          </a:prstGeom>
        </p:spPr>
        <p:txBody>
          <a:bodyPr vert="horz" lIns="0" tIns="0" rIns="0" bIns="0" rtlCol="0" anchor="t" anchorCtr="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2"/>
          </p:nvPr>
        </p:nvSpPr>
        <p:spPr>
          <a:xfrm>
            <a:off x="2376167" y="4743855"/>
            <a:ext cx="719873" cy="273844"/>
          </a:xfrm>
          <a:prstGeom prst="rect">
            <a:avLst/>
          </a:prstGeom>
        </p:spPr>
        <p:txBody>
          <a:bodyPr vert="horz" lIns="0" tIns="0" rIns="0" bIns="0" rtlCol="0" anchor="t" anchorCtr="0"/>
          <a:lstStyle>
            <a:lvl1pPr algn="ctr">
              <a:defRPr sz="700" kern="1200">
                <a:solidFill>
                  <a:schemeClr val="tx1"/>
                </a:solidFill>
                <a:latin typeface="Verdana"/>
              </a:defRPr>
            </a:lvl1pPr>
          </a:lstStyle>
          <a:p>
            <a:fld id="{EF7B162D-FE3D-5C4F-AB0A-FA06EDF7022D}" type="datetime1">
              <a:rPr lang="nb-NO">
                <a:solidFill>
                  <a:srgbClr val="003057"/>
                </a:solidFill>
              </a:rPr>
              <a:pPr/>
              <a:t>27.02.2023</a:t>
            </a:fld>
            <a:endParaRPr lang="en-US">
              <a:solidFill>
                <a:srgbClr val="003057"/>
              </a:solidFill>
            </a:endParaRPr>
          </a:p>
        </p:txBody>
      </p:sp>
      <p:sp>
        <p:nvSpPr>
          <p:cNvPr id="6" name="Slide Number Placeholder 5"/>
          <p:cNvSpPr>
            <a:spLocks noGrp="1"/>
          </p:cNvSpPr>
          <p:nvPr>
            <p:ph type="sldNum" sz="quarter" idx="4"/>
          </p:nvPr>
        </p:nvSpPr>
        <p:spPr>
          <a:xfrm>
            <a:off x="788988" y="4743855"/>
            <a:ext cx="990211" cy="273844"/>
          </a:xfrm>
          <a:prstGeom prst="rect">
            <a:avLst/>
          </a:prstGeom>
        </p:spPr>
        <p:txBody>
          <a:bodyPr vert="horz" lIns="0" tIns="0" rIns="0" bIns="0" rtlCol="0" anchor="t" anchorCtr="0"/>
          <a:lstStyle>
            <a:lvl1pPr algn="l">
              <a:defRPr sz="700" kern="1200">
                <a:solidFill>
                  <a:schemeClr val="tx1"/>
                </a:solidFill>
                <a:latin typeface="Verdana"/>
              </a:defRPr>
            </a:lvl1pPr>
          </a:lstStyle>
          <a:p>
            <a:fld id="{C11A6A33-C976-C349-A6B3-70F33A333BA4}" type="slidenum">
              <a:rPr lang="en-US">
                <a:solidFill>
                  <a:srgbClr val="003057"/>
                </a:solidFill>
              </a:rPr>
              <a:pPr/>
              <a:t>‹#›</a:t>
            </a:fld>
            <a:endParaRPr lang="en-US">
              <a:solidFill>
                <a:srgbClr val="003057"/>
              </a:solidFill>
            </a:endParaRPr>
          </a:p>
        </p:txBody>
      </p:sp>
      <p:pic>
        <p:nvPicPr>
          <p:cNvPr id="7" name="Picture 6" descr="Helfologo-rgb.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575959" y="4602419"/>
            <a:ext cx="1023046" cy="411616"/>
          </a:xfrm>
          <a:prstGeom prst="rect">
            <a:avLst/>
          </a:prstGeom>
        </p:spPr>
      </p:pic>
      <p:cxnSp>
        <p:nvCxnSpPr>
          <p:cNvPr id="9" name="Straight Connector 8"/>
          <p:cNvCxnSpPr/>
          <p:nvPr/>
        </p:nvCxnSpPr>
        <p:spPr>
          <a:xfrm>
            <a:off x="1071031" y="4804796"/>
            <a:ext cx="1305136" cy="0"/>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096040" y="4804796"/>
            <a:ext cx="4219745" cy="0"/>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01925056"/>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22" r:id="rId12"/>
  </p:sldLayoutIdLst>
  <p:hf hdr="0" ftr="0"/>
  <p:txStyles>
    <p:titleStyle>
      <a:lvl1pPr algn="l" defTabSz="457200" rtl="0" eaLnBrk="1" latinLnBrk="0" hangingPunct="1">
        <a:spcBef>
          <a:spcPct val="0"/>
        </a:spcBef>
        <a:buNone/>
        <a:defRPr sz="2800" b="1" i="0" kern="1200">
          <a:solidFill>
            <a:schemeClr val="tx1"/>
          </a:solidFill>
          <a:latin typeface="Verdana"/>
          <a:ea typeface="+mj-ea"/>
          <a:cs typeface="+mj-cs"/>
        </a:defRPr>
      </a:lvl1pPr>
    </p:titleStyle>
    <p:bodyStyle>
      <a:lvl1pPr marL="342900" indent="-342900" algn="l" defTabSz="457200" rtl="0" eaLnBrk="1" latinLnBrk="0" hangingPunct="1">
        <a:spcBef>
          <a:spcPct val="20000"/>
        </a:spcBef>
        <a:buClr>
          <a:schemeClr val="tx2"/>
        </a:buClr>
        <a:buFont typeface="Lucida Grande"/>
        <a:buChar char="•"/>
        <a:defRPr sz="2800" kern="1200">
          <a:solidFill>
            <a:schemeClr val="accent1"/>
          </a:solidFill>
          <a:latin typeface="Verdana"/>
          <a:ea typeface="+mn-ea"/>
          <a:cs typeface="+mn-cs"/>
        </a:defRPr>
      </a:lvl1pPr>
      <a:lvl2pPr marL="742950" indent="-285750" algn="l" defTabSz="457200" rtl="0" eaLnBrk="1" latinLnBrk="0" hangingPunct="1">
        <a:spcBef>
          <a:spcPct val="20000"/>
        </a:spcBef>
        <a:buClr>
          <a:schemeClr val="bg1"/>
        </a:buClr>
        <a:buFont typeface="Lucida Grande"/>
        <a:buChar char="•"/>
        <a:defRPr sz="2400" kern="1200">
          <a:solidFill>
            <a:schemeClr val="accent1"/>
          </a:solidFill>
          <a:latin typeface="Verdana"/>
          <a:ea typeface="+mn-ea"/>
          <a:cs typeface="+mn-cs"/>
        </a:defRPr>
      </a:lvl2pPr>
      <a:lvl3pPr marL="1143000" indent="-228600" algn="l" defTabSz="457200" rtl="0" eaLnBrk="1" latinLnBrk="0" hangingPunct="1">
        <a:spcBef>
          <a:spcPct val="20000"/>
        </a:spcBef>
        <a:buClr>
          <a:schemeClr val="bg1"/>
        </a:buClr>
        <a:buFont typeface="Lucida Grande"/>
        <a:buChar char="•"/>
        <a:defRPr sz="1800" kern="1200">
          <a:solidFill>
            <a:schemeClr val="accent1"/>
          </a:solidFill>
          <a:latin typeface="Verdana"/>
          <a:ea typeface="+mn-ea"/>
          <a:cs typeface="+mn-cs"/>
        </a:defRPr>
      </a:lvl3pPr>
      <a:lvl4pPr marL="1600200" indent="-228600" algn="l" defTabSz="457200" rtl="0" eaLnBrk="1" latinLnBrk="0" hangingPunct="1">
        <a:spcBef>
          <a:spcPct val="20000"/>
        </a:spcBef>
        <a:buClr>
          <a:schemeClr val="bg1"/>
        </a:buClr>
        <a:buFont typeface="Lucida Grande"/>
        <a:buChar char="•"/>
        <a:defRPr sz="1400" kern="1200">
          <a:solidFill>
            <a:schemeClr val="accent1"/>
          </a:solidFill>
          <a:latin typeface="Verdana"/>
          <a:ea typeface="+mn-ea"/>
          <a:cs typeface="+mn-cs"/>
        </a:defRPr>
      </a:lvl4pPr>
      <a:lvl5pPr marL="2057400" indent="-228600" algn="l" defTabSz="457200" rtl="0" eaLnBrk="1" latinLnBrk="0" hangingPunct="1">
        <a:spcBef>
          <a:spcPct val="20000"/>
        </a:spcBef>
        <a:buClr>
          <a:schemeClr val="bg1"/>
        </a:buClr>
        <a:buFont typeface="Lucida Grande"/>
        <a:buChar char="•"/>
        <a:defRPr sz="1200" kern="1200">
          <a:solidFill>
            <a:schemeClr val="accent1"/>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helfo.no/takster/regelverk-og-takstar-for-lege#takst-100-"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helfo.no/takster/regelverk-og-takstar-for-lege#takst-105-"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mailto:post@helfo.no"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helfo.no/regelverk/lis1-lege-eller-ny-lege-i-kommunen#refusjonskravtilhelfo"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helfo.no/takster/regelverk-og-takstar-for-lege#diagnosar"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EE0BCB5-551C-4D9A-A2CB-1617543F6D2D}"/>
              </a:ext>
            </a:extLst>
          </p:cNvPr>
          <p:cNvSpPr>
            <a:spLocks noGrp="1"/>
          </p:cNvSpPr>
          <p:nvPr>
            <p:ph type="title"/>
          </p:nvPr>
        </p:nvSpPr>
        <p:spPr>
          <a:xfrm>
            <a:off x="543668" y="535900"/>
            <a:ext cx="6888784" cy="2124073"/>
          </a:xfrm>
        </p:spPr>
        <p:txBody>
          <a:bodyPr>
            <a:normAutofit/>
          </a:bodyPr>
          <a:lstStyle/>
          <a:p>
            <a:r>
              <a:rPr lang="nb-NO" sz="3400" dirty="0"/>
              <a:t>Legevaktslederkonferansen</a:t>
            </a:r>
            <a:br>
              <a:rPr lang="nb-NO" dirty="0"/>
            </a:br>
            <a:br>
              <a:rPr lang="nb-NO" dirty="0"/>
            </a:br>
            <a:r>
              <a:rPr lang="nb-NO" sz="1400" dirty="0"/>
              <a:t>Bergen 1,mars 2023</a:t>
            </a:r>
          </a:p>
        </p:txBody>
      </p:sp>
      <p:sp>
        <p:nvSpPr>
          <p:cNvPr id="3" name="Undertittel 2">
            <a:extLst>
              <a:ext uri="{FF2B5EF4-FFF2-40B4-BE49-F238E27FC236}">
                <a16:creationId xmlns:a16="http://schemas.microsoft.com/office/drawing/2014/main" id="{010804DD-4A23-4F7F-9C57-0A9B25E341D2}"/>
              </a:ext>
            </a:extLst>
          </p:cNvPr>
          <p:cNvSpPr>
            <a:spLocks noGrp="1"/>
          </p:cNvSpPr>
          <p:nvPr>
            <p:ph type="subTitle" idx="1"/>
          </p:nvPr>
        </p:nvSpPr>
        <p:spPr>
          <a:xfrm>
            <a:off x="594468" y="3390900"/>
            <a:ext cx="5793144" cy="472378"/>
          </a:xfrm>
        </p:spPr>
        <p:txBody>
          <a:bodyPr/>
          <a:lstStyle/>
          <a:p>
            <a:r>
              <a:rPr lang="nb-NO" dirty="0"/>
              <a:t>Torill Nydal, Helfo</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l"/>
            <a:r>
              <a:rPr lang="nn-NO" sz="2400" dirty="0">
                <a:latin typeface="Verdana" panose="020B0604030504040204" pitchFamily="34" charset="0"/>
                <a:ea typeface="Verdana" panose="020B0604030504040204" pitchFamily="34" charset="0"/>
                <a:cs typeface="Verdana" panose="020B0604030504040204" pitchFamily="34" charset="0"/>
              </a:rPr>
              <a:t>Takst 1bd/1bk</a:t>
            </a:r>
          </a:p>
        </p:txBody>
      </p:sp>
      <p:sp>
        <p:nvSpPr>
          <p:cNvPr id="3" name="Plassholder for innhold 2"/>
          <p:cNvSpPr>
            <a:spLocks noGrp="1"/>
          </p:cNvSpPr>
          <p:nvPr>
            <p:ph idx="1"/>
          </p:nvPr>
        </p:nvSpPr>
        <p:spPr>
          <a:xfrm>
            <a:off x="788993" y="1359408"/>
            <a:ext cx="7810017" cy="2639568"/>
          </a:xfrm>
        </p:spPr>
        <p:txBody>
          <a:bodyPr/>
          <a:lstStyle/>
          <a:p>
            <a:pPr>
              <a:lnSpc>
                <a:spcPct val="70000"/>
              </a:lnSpc>
              <a:buFont typeface="Arial" panose="020B0604020202020204" pitchFamily="34" charset="0"/>
              <a:buChar char="•"/>
              <a:defRPr/>
            </a:pPr>
            <a:endParaRPr lang="nn-NO" sz="1200" dirty="0">
              <a:latin typeface="Verdana" pitchFamily="34" charset="0"/>
              <a:ea typeface="ＭＳ Ｐゴシック" charset="-128"/>
              <a:cs typeface="Verdana" pitchFamily="34" charset="0"/>
            </a:endParaRPr>
          </a:p>
          <a:p>
            <a:pPr>
              <a:lnSpc>
                <a:spcPct val="70000"/>
              </a:lnSpc>
              <a:buFont typeface="Arial" panose="020B0604020202020204" pitchFamily="34" charset="0"/>
              <a:buChar char="•"/>
              <a:defRPr/>
            </a:pPr>
            <a:r>
              <a:rPr lang="nn-NO" sz="1200" b="1" dirty="0">
                <a:ea typeface="ＭＳ Ｐゴシック"/>
                <a:cs typeface="Verdana" pitchFamily="34" charset="0"/>
              </a:rPr>
              <a:t>Enkel pasientkontakt ved telefon, brev eller elektronisk kommunikasjon.</a:t>
            </a:r>
            <a:endParaRPr lang="nn-NO" sz="1200" b="1" dirty="0">
              <a:latin typeface="Verdana" pitchFamily="34" charset="0"/>
              <a:ea typeface="ＭＳ Ｐゴシック" charset="-128"/>
              <a:cs typeface="Verdana" pitchFamily="34" charset="0"/>
            </a:endParaRPr>
          </a:p>
          <a:p>
            <a:pPr>
              <a:lnSpc>
                <a:spcPct val="70000"/>
              </a:lnSpc>
              <a:buFont typeface="Arial" panose="020B0604020202020204" pitchFamily="34" charset="0"/>
              <a:buChar char="•"/>
              <a:defRPr/>
            </a:pPr>
            <a:endParaRPr lang="nn-NO" sz="1200" b="1" dirty="0">
              <a:latin typeface="Verdana" pitchFamily="34" charset="0"/>
              <a:ea typeface="ＭＳ Ｐゴシック" charset="-128"/>
              <a:cs typeface="Verdana" pitchFamily="34" charset="0"/>
            </a:endParaRPr>
          </a:p>
          <a:p>
            <a:pPr>
              <a:lnSpc>
                <a:spcPct val="70000"/>
              </a:lnSpc>
              <a:buFont typeface="Arial" panose="020B0604020202020204" pitchFamily="34" charset="0"/>
              <a:buChar char="•"/>
              <a:defRPr/>
            </a:pPr>
            <a:endParaRPr lang="nn-NO" sz="1200" dirty="0">
              <a:latin typeface="Verdana" pitchFamily="34" charset="0"/>
              <a:ea typeface="ＭＳ Ｐゴシック" charset="-128"/>
              <a:cs typeface="Verdana" pitchFamily="34" charset="0"/>
            </a:endParaRPr>
          </a:p>
          <a:p>
            <a:pPr>
              <a:lnSpc>
                <a:spcPct val="70000"/>
              </a:lnSpc>
              <a:buFont typeface="Arial" panose="020B0604020202020204" pitchFamily="34" charset="0"/>
              <a:buChar char="•"/>
              <a:defRPr/>
            </a:pPr>
            <a:r>
              <a:rPr lang="nn-NO" sz="1200" dirty="0">
                <a:latin typeface="Verdana" pitchFamily="34" charset="0"/>
                <a:ea typeface="ＭＳ Ｐゴシック" charset="-128"/>
                <a:cs typeface="Verdana" pitchFamily="34" charset="0"/>
              </a:rPr>
              <a:t>Må </a:t>
            </a:r>
            <a:r>
              <a:rPr lang="nn-NO" sz="1200" dirty="0" err="1">
                <a:latin typeface="Verdana" pitchFamily="34" charset="0"/>
                <a:ea typeface="ＭＳ Ｐゴシック" charset="-128"/>
                <a:cs typeface="Verdana" pitchFamily="34" charset="0"/>
              </a:rPr>
              <a:t>foregå</a:t>
            </a:r>
            <a:r>
              <a:rPr lang="nn-NO" sz="1200" dirty="0">
                <a:latin typeface="Verdana" pitchFamily="34" charset="0"/>
                <a:ea typeface="ＭＳ Ｐゴシック" charset="-128"/>
                <a:cs typeface="Verdana" pitchFamily="34" charset="0"/>
              </a:rPr>
              <a:t> rådgiving</a:t>
            </a:r>
          </a:p>
          <a:p>
            <a:pPr>
              <a:lnSpc>
                <a:spcPct val="70000"/>
              </a:lnSpc>
              <a:buFont typeface="Arial" panose="020B0604020202020204" pitchFamily="34" charset="0"/>
              <a:buChar char="•"/>
              <a:defRPr/>
            </a:pPr>
            <a:endParaRPr lang="nn-NO" sz="1200" dirty="0">
              <a:latin typeface="Verdana" pitchFamily="34" charset="0"/>
              <a:ea typeface="ＭＳ Ｐゴシック" charset="-128"/>
              <a:cs typeface="Verdana" pitchFamily="34" charset="0"/>
            </a:endParaRPr>
          </a:p>
          <a:p>
            <a:pPr>
              <a:lnSpc>
                <a:spcPct val="70000"/>
              </a:lnSpc>
              <a:buFont typeface="Arial" panose="020B0604020202020204" pitchFamily="34" charset="0"/>
              <a:buChar char="•"/>
              <a:defRPr/>
            </a:pPr>
            <a:r>
              <a:rPr lang="nn-NO" sz="1200" dirty="0" err="1">
                <a:ea typeface="ＭＳ Ｐゴシック"/>
                <a:cs typeface="Verdana" pitchFamily="34" charset="0"/>
              </a:rPr>
              <a:t>Ektronisk</a:t>
            </a:r>
            <a:r>
              <a:rPr lang="nn-NO" sz="1200" dirty="0">
                <a:ea typeface="ＭＳ Ｐゴシック"/>
                <a:cs typeface="Verdana" pitchFamily="34" charset="0"/>
              </a:rPr>
              <a:t> kommunikasjon må skje på </a:t>
            </a:r>
            <a:r>
              <a:rPr lang="nn-NO" sz="1200" dirty="0" err="1">
                <a:ea typeface="ＭＳ Ｐゴシック"/>
                <a:cs typeface="Verdana" pitchFamily="34" charset="0"/>
              </a:rPr>
              <a:t>godkjendt</a:t>
            </a:r>
            <a:r>
              <a:rPr lang="nn-NO" sz="1200" dirty="0">
                <a:ea typeface="ＭＳ Ｐゴシック"/>
                <a:cs typeface="Verdana" pitchFamily="34" charset="0"/>
              </a:rPr>
              <a:t> </a:t>
            </a:r>
            <a:r>
              <a:rPr lang="nn-NO" sz="1200" dirty="0" err="1">
                <a:ea typeface="ＭＳ Ｐゴシック"/>
                <a:cs typeface="Verdana" pitchFamily="34" charset="0"/>
              </a:rPr>
              <a:t>sikkerhetsnivå</a:t>
            </a:r>
            <a:endParaRPr lang="nn-NO" sz="1200" dirty="0">
              <a:latin typeface="Verdana" pitchFamily="34" charset="0"/>
              <a:ea typeface="ＭＳ Ｐゴシック" charset="-128"/>
              <a:cs typeface="Verdana" pitchFamily="34" charset="0"/>
            </a:endParaRPr>
          </a:p>
          <a:p>
            <a:pPr>
              <a:lnSpc>
                <a:spcPct val="70000"/>
              </a:lnSpc>
              <a:buFont typeface="Arial" panose="020B0604020202020204" pitchFamily="34" charset="0"/>
              <a:buChar char="•"/>
              <a:defRPr/>
            </a:pPr>
            <a:endParaRPr lang="nn-NO" sz="1200" dirty="0">
              <a:latin typeface="Verdana" pitchFamily="34" charset="0"/>
              <a:ea typeface="ＭＳ Ｐゴシック" charset="-128"/>
              <a:cs typeface="Verdana" pitchFamily="34" charset="0"/>
            </a:endParaRPr>
          </a:p>
          <a:p>
            <a:pPr>
              <a:lnSpc>
                <a:spcPct val="70000"/>
              </a:lnSpc>
              <a:buFont typeface="Arial" panose="020B0604020202020204" pitchFamily="34" charset="0"/>
              <a:buChar char="•"/>
              <a:defRPr/>
            </a:pPr>
            <a:r>
              <a:rPr lang="nn-NO" sz="1200" dirty="0">
                <a:latin typeface="Verdana" pitchFamily="34" charset="0"/>
                <a:ea typeface="ＭＳ Ｐゴシック" charset="-128"/>
                <a:cs typeface="Verdana" pitchFamily="34" charset="0"/>
              </a:rPr>
              <a:t>Kan brukast framfor 1i dersom det i tillegg til rådgiving vert skrive e-resept</a:t>
            </a:r>
            <a:endParaRPr lang="nn-NO" sz="1200" dirty="0"/>
          </a:p>
        </p:txBody>
      </p:sp>
      <p:sp>
        <p:nvSpPr>
          <p:cNvPr id="6" name="Plassholder for lysbildenummer 5"/>
          <p:cNvSpPr>
            <a:spLocks noGrp="1"/>
          </p:cNvSpPr>
          <p:nvPr>
            <p:ph type="sldNum" sz="quarter" idx="4294967295"/>
          </p:nvPr>
        </p:nvSpPr>
        <p:spPr>
          <a:xfrm>
            <a:off x="789006" y="4743855"/>
            <a:ext cx="990211" cy="273844"/>
          </a:xfrm>
          <a:prstGeom prst="rect">
            <a:avLst/>
          </a:prstGeom>
        </p:spPr>
        <p:txBody>
          <a:bodyPr/>
          <a:lstStyle/>
          <a:p>
            <a:fld id="{C11A6A33-C976-C349-A6B3-70F33A333BA4}" type="slidenum">
              <a:rPr lang="nn-NO" smtClean="0"/>
              <a:t>10</a:t>
            </a:fld>
            <a:endParaRPr lang="nn-NO"/>
          </a:p>
        </p:txBody>
      </p:sp>
    </p:spTree>
    <p:extLst>
      <p:ext uri="{BB962C8B-B14F-4D97-AF65-F5344CB8AC3E}">
        <p14:creationId xmlns:p14="http://schemas.microsoft.com/office/powerpoint/2010/main" val="217724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9669C-1497-226E-DA06-9112DB57B6AA}"/>
              </a:ext>
            </a:extLst>
          </p:cNvPr>
          <p:cNvSpPr>
            <a:spLocks noGrp="1"/>
          </p:cNvSpPr>
          <p:nvPr>
            <p:ph idx="1"/>
          </p:nvPr>
        </p:nvSpPr>
        <p:spPr>
          <a:xfrm>
            <a:off x="545841" y="739139"/>
            <a:ext cx="8125062" cy="4135699"/>
          </a:xfrm>
        </p:spPr>
        <p:txBody>
          <a:bodyPr/>
          <a:lstStyle/>
          <a:p>
            <a:pPr marL="0" indent="0">
              <a:buNone/>
            </a:pPr>
            <a:r>
              <a:rPr lang="en-US" sz="1200" dirty="0" err="1">
                <a:ea typeface="Verdana"/>
              </a:rPr>
              <a:t>Presis</a:t>
            </a:r>
            <a:r>
              <a:rPr lang="en-US" sz="1200" dirty="0">
                <a:ea typeface="Verdana"/>
              </a:rPr>
              <a:t> kl. 1530 ringer </a:t>
            </a:r>
            <a:r>
              <a:rPr lang="en-US" sz="1200" dirty="0" err="1">
                <a:ea typeface="Verdana"/>
              </a:rPr>
              <a:t>første</a:t>
            </a:r>
            <a:r>
              <a:rPr lang="en-US" sz="1200" dirty="0">
                <a:ea typeface="Verdana"/>
              </a:rPr>
              <a:t> </a:t>
            </a:r>
            <a:r>
              <a:rPr lang="en-US" sz="1200" dirty="0" err="1">
                <a:ea typeface="Verdana"/>
              </a:rPr>
              <a:t>telefon</a:t>
            </a:r>
            <a:r>
              <a:rPr lang="en-US" sz="1200" dirty="0">
                <a:ea typeface="Verdana"/>
              </a:rPr>
              <a:t> inn </a:t>
            </a:r>
            <a:r>
              <a:rPr lang="en-US" sz="1200" dirty="0" err="1">
                <a:ea typeface="Verdana"/>
              </a:rPr>
              <a:t>på</a:t>
            </a:r>
            <a:r>
              <a:rPr lang="en-US" sz="1200" dirty="0">
                <a:ea typeface="Verdana"/>
              </a:rPr>
              <a:t> </a:t>
            </a:r>
            <a:r>
              <a:rPr lang="en-US" sz="1200" dirty="0" err="1">
                <a:ea typeface="Verdana"/>
              </a:rPr>
              <a:t>legevakta</a:t>
            </a:r>
            <a:r>
              <a:rPr lang="en-US" sz="1200" dirty="0">
                <a:ea typeface="Verdana"/>
              </a:rPr>
              <a:t>, det er </a:t>
            </a:r>
            <a:r>
              <a:rPr lang="en-US" sz="1200" dirty="0" err="1">
                <a:ea typeface="Verdana"/>
              </a:rPr>
              <a:t>ein</a:t>
            </a:r>
            <a:r>
              <a:rPr lang="en-US" sz="1200" dirty="0">
                <a:ea typeface="Verdana"/>
              </a:rPr>
              <a:t> </a:t>
            </a:r>
            <a:r>
              <a:rPr lang="en-US" sz="1200" dirty="0" err="1">
                <a:ea typeface="Verdana"/>
              </a:rPr>
              <a:t>pasient</a:t>
            </a:r>
            <a:r>
              <a:rPr lang="en-US" sz="1200" dirty="0">
                <a:ea typeface="Verdana"/>
              </a:rPr>
              <a:t> </a:t>
            </a:r>
            <a:r>
              <a:rPr lang="en-US" sz="1200" dirty="0" err="1">
                <a:ea typeface="Verdana"/>
              </a:rPr>
              <a:t>som</a:t>
            </a:r>
            <a:r>
              <a:rPr lang="en-US" sz="1200" dirty="0">
                <a:ea typeface="Verdana"/>
              </a:rPr>
              <a:t> </a:t>
            </a:r>
            <a:r>
              <a:rPr lang="en-US" sz="1200" dirty="0" err="1">
                <a:ea typeface="Verdana"/>
              </a:rPr>
              <a:t>har</a:t>
            </a:r>
            <a:r>
              <a:rPr lang="en-US" sz="1200" dirty="0">
                <a:ea typeface="Verdana"/>
              </a:rPr>
              <a:t> </a:t>
            </a:r>
            <a:r>
              <a:rPr lang="en-US" sz="1200" dirty="0" err="1">
                <a:ea typeface="Verdana"/>
              </a:rPr>
              <a:t>influensa</a:t>
            </a:r>
            <a:r>
              <a:rPr lang="en-US" sz="1200" dirty="0">
                <a:ea typeface="Verdana"/>
              </a:rPr>
              <a:t> </a:t>
            </a:r>
            <a:r>
              <a:rPr lang="en-US" sz="1200" dirty="0" err="1">
                <a:ea typeface="Verdana"/>
              </a:rPr>
              <a:t>og</a:t>
            </a:r>
            <a:r>
              <a:rPr lang="en-US" sz="1200" dirty="0">
                <a:ea typeface="Verdana"/>
              </a:rPr>
              <a:t> </a:t>
            </a:r>
            <a:r>
              <a:rPr lang="en-US" sz="1200" dirty="0" err="1">
                <a:ea typeface="Verdana"/>
              </a:rPr>
              <a:t>treng</a:t>
            </a:r>
            <a:r>
              <a:rPr lang="en-US" sz="1200" dirty="0">
                <a:ea typeface="Verdana"/>
              </a:rPr>
              <a:t> </a:t>
            </a:r>
            <a:r>
              <a:rPr lang="en-US" sz="1200" dirty="0" err="1">
                <a:ea typeface="Verdana"/>
              </a:rPr>
              <a:t>sjukmelding</a:t>
            </a:r>
            <a:r>
              <a:rPr lang="en-US" sz="1200" dirty="0">
                <a:ea typeface="Verdana"/>
              </a:rPr>
              <a:t>.  </a:t>
            </a:r>
            <a:r>
              <a:rPr lang="en-US" sz="1200" dirty="0" err="1">
                <a:ea typeface="Verdana"/>
              </a:rPr>
              <a:t>Sjukepleier</a:t>
            </a:r>
            <a:r>
              <a:rPr lang="en-US" sz="1200" dirty="0">
                <a:ea typeface="Verdana"/>
              </a:rPr>
              <a:t> </a:t>
            </a:r>
            <a:r>
              <a:rPr lang="en-US" sz="1200" dirty="0" err="1">
                <a:ea typeface="Verdana"/>
              </a:rPr>
              <a:t>spør</a:t>
            </a:r>
            <a:r>
              <a:rPr lang="en-US" sz="1200" dirty="0">
                <a:ea typeface="Verdana"/>
              </a:rPr>
              <a:t> </a:t>
            </a:r>
            <a:r>
              <a:rPr lang="en-US" sz="1200" dirty="0" err="1">
                <a:ea typeface="Verdana"/>
              </a:rPr>
              <a:t>pasienten</a:t>
            </a:r>
            <a:r>
              <a:rPr lang="en-US" sz="1200" dirty="0">
                <a:ea typeface="Verdana"/>
              </a:rPr>
              <a:t> om </a:t>
            </a:r>
            <a:r>
              <a:rPr lang="en-US" sz="1200" dirty="0" err="1">
                <a:ea typeface="Verdana"/>
              </a:rPr>
              <a:t>underliggande</a:t>
            </a:r>
            <a:r>
              <a:rPr lang="en-US" sz="1200" dirty="0">
                <a:ea typeface="Verdana"/>
              </a:rPr>
              <a:t> </a:t>
            </a:r>
            <a:r>
              <a:rPr lang="en-US" sz="1200" dirty="0" err="1">
                <a:ea typeface="Verdana"/>
              </a:rPr>
              <a:t>sjukdommar</a:t>
            </a:r>
            <a:r>
              <a:rPr lang="en-US" sz="1200" dirty="0">
                <a:ea typeface="Verdana"/>
              </a:rPr>
              <a:t>, </a:t>
            </a:r>
            <a:r>
              <a:rPr lang="en-US" sz="1200" dirty="0" err="1">
                <a:ea typeface="Verdana"/>
              </a:rPr>
              <a:t>og</a:t>
            </a:r>
            <a:r>
              <a:rPr lang="en-US" sz="1200" dirty="0">
                <a:ea typeface="Verdana"/>
              </a:rPr>
              <a:t> om </a:t>
            </a:r>
            <a:r>
              <a:rPr lang="en-US" sz="1200" dirty="0" err="1">
                <a:ea typeface="Verdana"/>
              </a:rPr>
              <a:t>allmenntilstand</a:t>
            </a:r>
            <a:r>
              <a:rPr lang="en-US" sz="1200" dirty="0">
                <a:ea typeface="Verdana"/>
              </a:rPr>
              <a:t>. </a:t>
            </a:r>
            <a:r>
              <a:rPr lang="en-US" sz="1200" dirty="0" err="1">
                <a:ea typeface="Verdana"/>
              </a:rPr>
              <a:t>Pasienten</a:t>
            </a:r>
            <a:r>
              <a:rPr lang="en-US" sz="1200" dirty="0">
                <a:ea typeface="Verdana"/>
              </a:rPr>
              <a:t> </a:t>
            </a:r>
            <a:r>
              <a:rPr lang="en-US" sz="1200" dirty="0" err="1">
                <a:ea typeface="Verdana"/>
              </a:rPr>
              <a:t>føler</a:t>
            </a:r>
            <a:r>
              <a:rPr lang="en-US" sz="1200" dirty="0">
                <a:ea typeface="Verdana"/>
              </a:rPr>
              <a:t> seg </a:t>
            </a:r>
            <a:r>
              <a:rPr lang="en-US" sz="1200" dirty="0" err="1">
                <a:ea typeface="Verdana"/>
              </a:rPr>
              <a:t>sjuk</a:t>
            </a:r>
            <a:r>
              <a:rPr lang="en-US" sz="1200" dirty="0">
                <a:ea typeface="Verdana"/>
              </a:rPr>
              <a:t>, men </a:t>
            </a:r>
            <a:r>
              <a:rPr lang="en-US" sz="1200" dirty="0" err="1">
                <a:ea typeface="Verdana"/>
              </a:rPr>
              <a:t>meiner</a:t>
            </a:r>
            <a:r>
              <a:rPr lang="en-US" sz="1200" dirty="0">
                <a:ea typeface="Verdana"/>
              </a:rPr>
              <a:t> at </a:t>
            </a:r>
            <a:r>
              <a:rPr lang="en-US" sz="1200" dirty="0" err="1">
                <a:ea typeface="Verdana"/>
              </a:rPr>
              <a:t>han</a:t>
            </a:r>
            <a:r>
              <a:rPr lang="en-US" sz="1200" dirty="0">
                <a:ea typeface="Verdana"/>
              </a:rPr>
              <a:t> </a:t>
            </a:r>
            <a:r>
              <a:rPr lang="en-US" sz="1200" dirty="0" err="1">
                <a:ea typeface="Verdana"/>
              </a:rPr>
              <a:t>ikkje</a:t>
            </a:r>
            <a:r>
              <a:rPr lang="en-US" sz="1200" dirty="0">
                <a:ea typeface="Verdana"/>
              </a:rPr>
              <a:t> </a:t>
            </a:r>
            <a:r>
              <a:rPr lang="en-US" sz="1200" dirty="0" err="1">
                <a:ea typeface="Verdana"/>
              </a:rPr>
              <a:t>treng</a:t>
            </a:r>
            <a:r>
              <a:rPr lang="en-US" sz="1200" dirty="0">
                <a:ea typeface="Verdana"/>
              </a:rPr>
              <a:t> </a:t>
            </a:r>
            <a:r>
              <a:rPr lang="en-US" sz="1200" dirty="0" err="1">
                <a:ea typeface="Verdana"/>
              </a:rPr>
              <a:t>lege</a:t>
            </a:r>
            <a:r>
              <a:rPr lang="en-US" sz="1200" dirty="0">
                <a:ea typeface="Verdana"/>
              </a:rPr>
              <a:t>, </a:t>
            </a:r>
            <a:r>
              <a:rPr lang="en-US" sz="1200" dirty="0" err="1">
                <a:ea typeface="Verdana"/>
              </a:rPr>
              <a:t>kun</a:t>
            </a:r>
            <a:r>
              <a:rPr lang="en-US" sz="1200" dirty="0">
                <a:ea typeface="Verdana"/>
              </a:rPr>
              <a:t> </a:t>
            </a:r>
            <a:r>
              <a:rPr lang="en-US" sz="1200" dirty="0" err="1">
                <a:ea typeface="Verdana"/>
              </a:rPr>
              <a:t>sjukmelding</a:t>
            </a:r>
            <a:r>
              <a:rPr lang="en-US" sz="1200" dirty="0">
                <a:ea typeface="Verdana"/>
              </a:rPr>
              <a:t> for </a:t>
            </a:r>
            <a:r>
              <a:rPr lang="en-US" sz="1200" dirty="0" err="1">
                <a:ea typeface="Verdana"/>
              </a:rPr>
              <a:t>han</a:t>
            </a:r>
            <a:r>
              <a:rPr lang="en-US" sz="1200" dirty="0">
                <a:ea typeface="Verdana"/>
              </a:rPr>
              <a:t> </a:t>
            </a:r>
            <a:r>
              <a:rPr lang="en-US" sz="1200" dirty="0" err="1">
                <a:ea typeface="Verdana"/>
              </a:rPr>
              <a:t>klarer</a:t>
            </a:r>
            <a:r>
              <a:rPr lang="en-US" sz="1200" dirty="0">
                <a:ea typeface="Verdana"/>
              </a:rPr>
              <a:t> </a:t>
            </a:r>
            <a:r>
              <a:rPr lang="en-US" sz="1200" dirty="0" err="1">
                <a:ea typeface="Verdana"/>
              </a:rPr>
              <a:t>ikkje</a:t>
            </a:r>
            <a:r>
              <a:rPr lang="en-US" sz="1200" dirty="0">
                <a:ea typeface="Verdana"/>
              </a:rPr>
              <a:t> å </a:t>
            </a:r>
            <a:r>
              <a:rPr lang="en-US" sz="1200" dirty="0" err="1">
                <a:ea typeface="Verdana"/>
              </a:rPr>
              <a:t>gå</a:t>
            </a:r>
            <a:r>
              <a:rPr lang="en-US" sz="1200" dirty="0">
                <a:ea typeface="Verdana"/>
              </a:rPr>
              <a:t> </a:t>
            </a:r>
            <a:r>
              <a:rPr lang="en-US" sz="1200" dirty="0" err="1">
                <a:ea typeface="Verdana"/>
              </a:rPr>
              <a:t>på</a:t>
            </a:r>
            <a:r>
              <a:rPr lang="en-US" sz="1200" dirty="0">
                <a:ea typeface="Verdana"/>
              </a:rPr>
              <a:t> </a:t>
            </a:r>
            <a:r>
              <a:rPr lang="en-US" sz="1200" dirty="0" err="1">
                <a:ea typeface="Verdana"/>
              </a:rPr>
              <a:t>jobb</a:t>
            </a:r>
            <a:r>
              <a:rPr lang="en-US" sz="1200" dirty="0">
                <a:ea typeface="Verdana"/>
              </a:rPr>
              <a:t>.  </a:t>
            </a:r>
          </a:p>
          <a:p>
            <a:pPr marL="0" indent="0">
              <a:buNone/>
            </a:pPr>
            <a:endParaRPr lang="en-US" sz="1200" dirty="0">
              <a:ea typeface="Verdana"/>
            </a:endParaRPr>
          </a:p>
          <a:p>
            <a:pPr marL="0" indent="0">
              <a:buNone/>
            </a:pPr>
            <a:r>
              <a:rPr lang="en-US" sz="1200" dirty="0" err="1">
                <a:ea typeface="Verdana"/>
              </a:rPr>
              <a:t>Sjukepleier</a:t>
            </a:r>
            <a:r>
              <a:rPr lang="en-US" sz="1200" dirty="0">
                <a:ea typeface="Verdana"/>
              </a:rPr>
              <a:t> </a:t>
            </a:r>
            <a:r>
              <a:rPr lang="en-US" sz="1200" dirty="0" err="1">
                <a:ea typeface="Verdana"/>
              </a:rPr>
              <a:t>gir</a:t>
            </a:r>
            <a:r>
              <a:rPr lang="en-US" sz="1200" dirty="0">
                <a:ea typeface="Verdana"/>
              </a:rPr>
              <a:t> </a:t>
            </a:r>
            <a:r>
              <a:rPr lang="en-US" sz="1200" dirty="0" err="1">
                <a:ea typeface="Verdana"/>
              </a:rPr>
              <a:t>ein</a:t>
            </a:r>
            <a:r>
              <a:rPr lang="en-US" sz="1200" dirty="0">
                <a:ea typeface="Verdana"/>
              </a:rPr>
              <a:t> del </a:t>
            </a:r>
            <a:r>
              <a:rPr lang="en-US" sz="1200" dirty="0" err="1">
                <a:ea typeface="Verdana"/>
              </a:rPr>
              <a:t>råd</a:t>
            </a:r>
            <a:r>
              <a:rPr lang="en-US" sz="1200" dirty="0">
                <a:ea typeface="Verdana"/>
              </a:rPr>
              <a:t> om </a:t>
            </a:r>
            <a:r>
              <a:rPr lang="en-US" sz="1200" dirty="0" err="1">
                <a:ea typeface="Verdana"/>
              </a:rPr>
              <a:t>smertestillande</a:t>
            </a:r>
            <a:r>
              <a:rPr lang="en-US" sz="1200" dirty="0">
                <a:ea typeface="Verdana"/>
              </a:rPr>
              <a:t> </a:t>
            </a:r>
            <a:r>
              <a:rPr lang="en-US" sz="1200" dirty="0" err="1">
                <a:ea typeface="Verdana"/>
              </a:rPr>
              <a:t>ved</a:t>
            </a:r>
            <a:r>
              <a:rPr lang="en-US" sz="1200" dirty="0">
                <a:ea typeface="Verdana"/>
              </a:rPr>
              <a:t> </a:t>
            </a:r>
            <a:r>
              <a:rPr lang="en-US" sz="1200" dirty="0" err="1">
                <a:ea typeface="Verdana"/>
              </a:rPr>
              <a:t>behov</a:t>
            </a:r>
            <a:r>
              <a:rPr lang="en-US" sz="1200" dirty="0">
                <a:ea typeface="Verdana"/>
              </a:rPr>
              <a:t>, </a:t>
            </a:r>
            <a:r>
              <a:rPr lang="en-US" sz="1200" dirty="0" err="1">
                <a:ea typeface="Verdana"/>
              </a:rPr>
              <a:t>og</a:t>
            </a:r>
            <a:r>
              <a:rPr lang="en-US" sz="1200" dirty="0">
                <a:ea typeface="Verdana"/>
              </a:rPr>
              <a:t> </a:t>
            </a:r>
            <a:r>
              <a:rPr lang="en-US" sz="1200" dirty="0" err="1">
                <a:ea typeface="Verdana"/>
              </a:rPr>
              <a:t>opplyser</a:t>
            </a:r>
            <a:r>
              <a:rPr lang="en-US" sz="1200" dirty="0">
                <a:ea typeface="Verdana"/>
              </a:rPr>
              <a:t> at </a:t>
            </a:r>
            <a:r>
              <a:rPr lang="en-US" sz="1200" dirty="0" err="1">
                <a:ea typeface="Verdana"/>
              </a:rPr>
              <a:t>han</a:t>
            </a:r>
            <a:r>
              <a:rPr lang="en-US" sz="1200" dirty="0">
                <a:ea typeface="Verdana"/>
              </a:rPr>
              <a:t> </a:t>
            </a:r>
            <a:r>
              <a:rPr lang="en-US" sz="1200" dirty="0" err="1">
                <a:ea typeface="Verdana"/>
              </a:rPr>
              <a:t>må</a:t>
            </a:r>
            <a:r>
              <a:rPr lang="en-US" sz="1200" dirty="0">
                <a:ea typeface="Verdana"/>
              </a:rPr>
              <a:t> </a:t>
            </a:r>
            <a:r>
              <a:rPr lang="en-US" sz="1200" dirty="0" err="1">
                <a:ea typeface="Verdana"/>
              </a:rPr>
              <a:t>kontakte</a:t>
            </a:r>
            <a:r>
              <a:rPr lang="en-US" sz="1200" dirty="0">
                <a:ea typeface="Verdana"/>
              </a:rPr>
              <a:t> </a:t>
            </a:r>
            <a:r>
              <a:rPr lang="en-US" sz="1200" dirty="0" err="1">
                <a:ea typeface="Verdana"/>
              </a:rPr>
              <a:t>fastlege</a:t>
            </a:r>
            <a:r>
              <a:rPr lang="en-US" sz="1200" dirty="0">
                <a:ea typeface="Verdana"/>
              </a:rPr>
              <a:t> </a:t>
            </a:r>
            <a:r>
              <a:rPr lang="en-US" sz="1200" dirty="0" err="1">
                <a:ea typeface="Verdana"/>
              </a:rPr>
              <a:t>mandag</a:t>
            </a:r>
            <a:r>
              <a:rPr lang="en-US" sz="1200" dirty="0">
                <a:ea typeface="Verdana"/>
              </a:rPr>
              <a:t> for å </a:t>
            </a:r>
            <a:r>
              <a:rPr lang="en-US" sz="1200" dirty="0" err="1">
                <a:ea typeface="Verdana"/>
              </a:rPr>
              <a:t>få</a:t>
            </a:r>
            <a:r>
              <a:rPr lang="en-US" sz="1200" dirty="0">
                <a:ea typeface="Verdana"/>
              </a:rPr>
              <a:t> </a:t>
            </a:r>
            <a:r>
              <a:rPr lang="en-US" sz="1200" dirty="0" err="1">
                <a:ea typeface="Verdana"/>
              </a:rPr>
              <a:t>sjukmelding</a:t>
            </a:r>
            <a:r>
              <a:rPr lang="en-US" sz="1200" dirty="0">
                <a:ea typeface="Verdana"/>
              </a:rPr>
              <a:t> </a:t>
            </a:r>
            <a:r>
              <a:rPr lang="en-US" sz="1200" dirty="0" err="1">
                <a:ea typeface="Verdana"/>
              </a:rPr>
              <a:t>dersom</a:t>
            </a:r>
            <a:r>
              <a:rPr lang="en-US" sz="1200" dirty="0">
                <a:ea typeface="Verdana"/>
              </a:rPr>
              <a:t> </a:t>
            </a:r>
            <a:r>
              <a:rPr lang="en-US" sz="1200" dirty="0" err="1">
                <a:ea typeface="Verdana"/>
              </a:rPr>
              <a:t>han</a:t>
            </a:r>
            <a:r>
              <a:rPr lang="en-US" sz="1200" dirty="0">
                <a:ea typeface="Verdana"/>
              </a:rPr>
              <a:t> </a:t>
            </a:r>
            <a:r>
              <a:rPr lang="en-US" sz="1200" dirty="0" err="1">
                <a:ea typeface="Verdana"/>
              </a:rPr>
              <a:t>ikkje</a:t>
            </a:r>
            <a:r>
              <a:rPr lang="en-US" sz="1200" dirty="0">
                <a:ea typeface="Verdana"/>
              </a:rPr>
              <a:t> </a:t>
            </a:r>
            <a:r>
              <a:rPr lang="en-US" sz="1200" dirty="0" err="1">
                <a:ea typeface="Verdana"/>
              </a:rPr>
              <a:t>treng</a:t>
            </a:r>
            <a:r>
              <a:rPr lang="en-US" sz="1200" dirty="0">
                <a:ea typeface="Verdana"/>
              </a:rPr>
              <a:t> </a:t>
            </a:r>
            <a:r>
              <a:rPr lang="en-US" sz="1200" dirty="0" err="1">
                <a:ea typeface="Verdana"/>
              </a:rPr>
              <a:t>legehjelp</a:t>
            </a:r>
            <a:r>
              <a:rPr lang="en-US" sz="1200" dirty="0">
                <a:ea typeface="Verdana"/>
              </a:rPr>
              <a:t> no, men </a:t>
            </a:r>
            <a:r>
              <a:rPr lang="en-US" sz="1200" dirty="0" err="1">
                <a:ea typeface="Verdana"/>
              </a:rPr>
              <a:t>kun</a:t>
            </a:r>
            <a:r>
              <a:rPr lang="en-US" sz="1200" dirty="0">
                <a:ea typeface="Verdana"/>
              </a:rPr>
              <a:t> </a:t>
            </a:r>
            <a:r>
              <a:rPr lang="en-US" sz="1200" dirty="0" err="1">
                <a:ea typeface="Verdana"/>
              </a:rPr>
              <a:t>sjukmelding</a:t>
            </a:r>
            <a:r>
              <a:rPr lang="en-US" sz="1200" dirty="0">
                <a:ea typeface="Verdana"/>
              </a:rPr>
              <a:t>.  Han </a:t>
            </a:r>
            <a:r>
              <a:rPr lang="en-US" sz="1200" dirty="0" err="1">
                <a:ea typeface="Verdana"/>
              </a:rPr>
              <a:t>får</a:t>
            </a:r>
            <a:r>
              <a:rPr lang="en-US" sz="1200" dirty="0">
                <a:ea typeface="Verdana"/>
              </a:rPr>
              <a:t> </a:t>
            </a:r>
            <a:r>
              <a:rPr lang="en-US" sz="1200" dirty="0" err="1">
                <a:ea typeface="Verdana"/>
              </a:rPr>
              <a:t>også</a:t>
            </a:r>
            <a:r>
              <a:rPr lang="en-US" sz="1200" dirty="0">
                <a:ea typeface="Verdana"/>
              </a:rPr>
              <a:t> </a:t>
            </a:r>
            <a:r>
              <a:rPr lang="en-US" sz="1200" dirty="0" err="1">
                <a:ea typeface="Verdana"/>
              </a:rPr>
              <a:t>beskjed</a:t>
            </a:r>
            <a:r>
              <a:rPr lang="en-US" sz="1200" dirty="0">
                <a:ea typeface="Verdana"/>
              </a:rPr>
              <a:t> om å ta </a:t>
            </a:r>
            <a:r>
              <a:rPr lang="en-US" sz="1200" dirty="0" err="1">
                <a:ea typeface="Verdana"/>
              </a:rPr>
              <a:t>kontakt</a:t>
            </a:r>
            <a:r>
              <a:rPr lang="en-US" sz="1200" dirty="0">
                <a:ea typeface="Verdana"/>
              </a:rPr>
              <a:t> </a:t>
            </a:r>
            <a:r>
              <a:rPr lang="en-US" sz="1200" dirty="0" err="1">
                <a:ea typeface="Verdana"/>
              </a:rPr>
              <a:t>igjen</a:t>
            </a:r>
            <a:r>
              <a:rPr lang="en-US" sz="1200" dirty="0">
                <a:ea typeface="Verdana"/>
              </a:rPr>
              <a:t> </a:t>
            </a:r>
            <a:r>
              <a:rPr lang="en-US" sz="1200" dirty="0" err="1">
                <a:ea typeface="Verdana"/>
              </a:rPr>
              <a:t>dersom</a:t>
            </a:r>
            <a:r>
              <a:rPr lang="en-US" sz="1200" dirty="0">
                <a:ea typeface="Verdana"/>
              </a:rPr>
              <a:t> </a:t>
            </a:r>
            <a:r>
              <a:rPr lang="en-US" sz="1200" dirty="0" err="1">
                <a:ea typeface="Verdana"/>
              </a:rPr>
              <a:t>allmenntilstanden</a:t>
            </a:r>
            <a:r>
              <a:rPr lang="en-US" sz="1200" dirty="0">
                <a:ea typeface="Verdana"/>
              </a:rPr>
              <a:t> vert </a:t>
            </a:r>
            <a:r>
              <a:rPr lang="en-US" sz="1200" dirty="0" err="1">
                <a:ea typeface="Verdana"/>
              </a:rPr>
              <a:t>verre</a:t>
            </a:r>
            <a:r>
              <a:rPr lang="en-US" sz="1200" dirty="0">
                <a:ea typeface="Verdana"/>
              </a:rPr>
              <a:t>.</a:t>
            </a:r>
          </a:p>
          <a:p>
            <a:pPr marL="0" indent="0">
              <a:buNone/>
            </a:pPr>
            <a:endParaRPr lang="en-US" sz="1200" dirty="0">
              <a:ea typeface="Verdana"/>
            </a:endParaRPr>
          </a:p>
          <a:p>
            <a:pPr marL="0" indent="0">
              <a:buNone/>
            </a:pPr>
            <a:r>
              <a:rPr lang="en-US" sz="1200" dirty="0" err="1">
                <a:ea typeface="Verdana"/>
              </a:rPr>
              <a:t>Sjukepleier</a:t>
            </a:r>
            <a:r>
              <a:rPr lang="en-US" sz="1200" dirty="0">
                <a:ea typeface="Verdana"/>
              </a:rPr>
              <a:t> </a:t>
            </a:r>
            <a:r>
              <a:rPr lang="en-US" sz="1200" dirty="0" err="1">
                <a:ea typeface="Verdana"/>
              </a:rPr>
              <a:t>lagar</a:t>
            </a:r>
            <a:r>
              <a:rPr lang="en-US" sz="1200" dirty="0">
                <a:ea typeface="Verdana"/>
              </a:rPr>
              <a:t> </a:t>
            </a:r>
            <a:r>
              <a:rPr lang="en-US" sz="1200" dirty="0" err="1">
                <a:ea typeface="Verdana"/>
              </a:rPr>
              <a:t>så</a:t>
            </a:r>
            <a:r>
              <a:rPr lang="en-US" sz="1200" dirty="0">
                <a:ea typeface="Verdana"/>
              </a:rPr>
              <a:t> </a:t>
            </a:r>
            <a:r>
              <a:rPr lang="en-US" sz="1200" dirty="0" err="1">
                <a:ea typeface="Verdana"/>
              </a:rPr>
              <a:t>eit</a:t>
            </a:r>
            <a:r>
              <a:rPr lang="en-US" sz="1200" dirty="0">
                <a:ea typeface="Verdana"/>
              </a:rPr>
              <a:t> </a:t>
            </a:r>
            <a:r>
              <a:rPr lang="en-US" sz="1200" dirty="0" err="1">
                <a:ea typeface="Verdana"/>
              </a:rPr>
              <a:t>notat</a:t>
            </a:r>
            <a:r>
              <a:rPr lang="en-US" sz="1200" dirty="0">
                <a:ea typeface="Verdana"/>
              </a:rPr>
              <a:t> </a:t>
            </a:r>
            <a:r>
              <a:rPr lang="en-US" sz="1200" dirty="0" err="1">
                <a:ea typeface="Verdana"/>
              </a:rPr>
              <a:t>i</a:t>
            </a:r>
            <a:r>
              <a:rPr lang="en-US" sz="1200" dirty="0">
                <a:ea typeface="Verdana"/>
              </a:rPr>
              <a:t> </a:t>
            </a:r>
            <a:r>
              <a:rPr lang="en-US" sz="1200" dirty="0" err="1">
                <a:ea typeface="Verdana"/>
              </a:rPr>
              <a:t>pasientens</a:t>
            </a:r>
            <a:r>
              <a:rPr lang="en-US" sz="1200" dirty="0">
                <a:ea typeface="Verdana"/>
              </a:rPr>
              <a:t> journal </a:t>
            </a:r>
            <a:r>
              <a:rPr lang="en-US" sz="1200" dirty="0" err="1">
                <a:ea typeface="Verdana"/>
              </a:rPr>
              <a:t>på</a:t>
            </a:r>
            <a:r>
              <a:rPr lang="en-US" sz="1200" dirty="0">
                <a:ea typeface="Verdana"/>
              </a:rPr>
              <a:t> at </a:t>
            </a:r>
            <a:r>
              <a:rPr lang="en-US" sz="1200" dirty="0" err="1">
                <a:ea typeface="Verdana"/>
              </a:rPr>
              <a:t>han</a:t>
            </a:r>
            <a:r>
              <a:rPr lang="en-US" sz="1200" dirty="0">
                <a:ea typeface="Verdana"/>
              </a:rPr>
              <a:t> </a:t>
            </a:r>
            <a:r>
              <a:rPr lang="en-US" sz="1200" dirty="0" err="1">
                <a:ea typeface="Verdana"/>
              </a:rPr>
              <a:t>har</a:t>
            </a:r>
            <a:r>
              <a:rPr lang="en-US" sz="1200" dirty="0">
                <a:ea typeface="Verdana"/>
              </a:rPr>
              <a:t> </a:t>
            </a:r>
            <a:r>
              <a:rPr lang="en-US" sz="1200" dirty="0" err="1">
                <a:ea typeface="Verdana"/>
              </a:rPr>
              <a:t>teke</a:t>
            </a:r>
            <a:r>
              <a:rPr lang="en-US" sz="1200" dirty="0">
                <a:ea typeface="Verdana"/>
              </a:rPr>
              <a:t> </a:t>
            </a:r>
            <a:r>
              <a:rPr lang="en-US" sz="1200" dirty="0" err="1">
                <a:ea typeface="Verdana"/>
              </a:rPr>
              <a:t>kontakt</a:t>
            </a:r>
            <a:r>
              <a:rPr lang="en-US" sz="1200" dirty="0">
                <a:ea typeface="Verdana"/>
              </a:rPr>
              <a:t> </a:t>
            </a:r>
            <a:r>
              <a:rPr lang="en-US" sz="1200" dirty="0" err="1">
                <a:ea typeface="Verdana"/>
              </a:rPr>
              <a:t>og</a:t>
            </a:r>
            <a:r>
              <a:rPr lang="en-US" sz="1200" dirty="0">
                <a:ea typeface="Verdana"/>
              </a:rPr>
              <a:t> </a:t>
            </a:r>
            <a:r>
              <a:rPr lang="en-US" sz="1200" dirty="0" err="1">
                <a:ea typeface="Verdana"/>
              </a:rPr>
              <a:t>kva</a:t>
            </a:r>
            <a:r>
              <a:rPr lang="en-US" sz="1200" dirty="0">
                <a:ea typeface="Verdana"/>
              </a:rPr>
              <a:t> </a:t>
            </a:r>
            <a:r>
              <a:rPr lang="en-US" sz="1200" dirty="0" err="1">
                <a:ea typeface="Verdana"/>
              </a:rPr>
              <a:t>råd</a:t>
            </a:r>
            <a:r>
              <a:rPr lang="en-US" sz="1200" dirty="0">
                <a:ea typeface="Verdana"/>
              </a:rPr>
              <a:t> </a:t>
            </a:r>
            <a:r>
              <a:rPr lang="en-US" sz="1200" dirty="0" err="1">
                <a:ea typeface="Verdana"/>
              </a:rPr>
              <a:t>som</a:t>
            </a:r>
            <a:r>
              <a:rPr lang="en-US" sz="1200" dirty="0">
                <a:ea typeface="Verdana"/>
              </a:rPr>
              <a:t> er </a:t>
            </a:r>
            <a:r>
              <a:rPr lang="en-US" sz="1200" dirty="0" err="1">
                <a:ea typeface="Verdana"/>
              </a:rPr>
              <a:t>gitt</a:t>
            </a:r>
            <a:r>
              <a:rPr lang="en-US" sz="1200" dirty="0">
                <a:ea typeface="Verdana"/>
              </a:rPr>
              <a:t>.</a:t>
            </a:r>
          </a:p>
          <a:p>
            <a:pPr marL="0" indent="0">
              <a:buNone/>
            </a:pPr>
            <a:endParaRPr lang="en-US" sz="1200" dirty="0">
              <a:ea typeface="Verdana"/>
            </a:endParaRPr>
          </a:p>
          <a:p>
            <a:pPr marL="0" indent="0">
              <a:buNone/>
            </a:pPr>
            <a:r>
              <a:rPr lang="en-US" sz="1200" dirty="0" err="1">
                <a:ea typeface="Verdana"/>
              </a:rPr>
              <a:t>Sjukepleier</a:t>
            </a:r>
            <a:r>
              <a:rPr lang="en-US" sz="1200" dirty="0">
                <a:ea typeface="Verdana"/>
              </a:rPr>
              <a:t> er </a:t>
            </a:r>
            <a:r>
              <a:rPr lang="en-US" sz="1200" dirty="0" err="1">
                <a:ea typeface="Verdana"/>
              </a:rPr>
              <a:t>nytilsett</a:t>
            </a:r>
            <a:r>
              <a:rPr lang="en-US" sz="1200" dirty="0">
                <a:ea typeface="Verdana"/>
              </a:rPr>
              <a:t>, </a:t>
            </a:r>
            <a:r>
              <a:rPr lang="en-US" sz="1200" dirty="0" err="1">
                <a:ea typeface="Verdana"/>
              </a:rPr>
              <a:t>og</a:t>
            </a:r>
            <a:r>
              <a:rPr lang="en-US" sz="1200" dirty="0">
                <a:ea typeface="Verdana"/>
              </a:rPr>
              <a:t> er </a:t>
            </a:r>
            <a:r>
              <a:rPr lang="en-US" sz="1200" dirty="0" err="1">
                <a:ea typeface="Verdana"/>
              </a:rPr>
              <a:t>litt</a:t>
            </a:r>
            <a:r>
              <a:rPr lang="en-US" sz="1200" dirty="0">
                <a:ea typeface="Verdana"/>
              </a:rPr>
              <a:t> </a:t>
            </a:r>
            <a:r>
              <a:rPr lang="en-US" sz="1200" dirty="0" err="1">
                <a:ea typeface="Verdana"/>
              </a:rPr>
              <a:t>usikker</a:t>
            </a:r>
            <a:r>
              <a:rPr lang="en-US" sz="1200" dirty="0">
                <a:ea typeface="Verdana"/>
              </a:rPr>
              <a:t> </a:t>
            </a:r>
            <a:r>
              <a:rPr lang="en-US" sz="1200" dirty="0" err="1">
                <a:ea typeface="Verdana"/>
              </a:rPr>
              <a:t>på</a:t>
            </a:r>
            <a:r>
              <a:rPr lang="en-US" sz="1200" dirty="0">
                <a:ea typeface="Verdana"/>
              </a:rPr>
              <a:t> om det </a:t>
            </a:r>
            <a:r>
              <a:rPr lang="en-US" sz="1200" dirty="0" err="1">
                <a:ea typeface="Verdana"/>
              </a:rPr>
              <a:t>skal</a:t>
            </a:r>
            <a:r>
              <a:rPr lang="en-US" sz="1200" dirty="0">
                <a:ea typeface="Verdana"/>
              </a:rPr>
              <a:t> </a:t>
            </a:r>
            <a:r>
              <a:rPr lang="en-US" sz="1200" dirty="0" err="1">
                <a:ea typeface="Verdana"/>
              </a:rPr>
              <a:t>skrivast</a:t>
            </a:r>
            <a:r>
              <a:rPr lang="en-US" sz="1200" dirty="0">
                <a:ea typeface="Verdana"/>
              </a:rPr>
              <a:t> </a:t>
            </a:r>
            <a:r>
              <a:rPr lang="en-US" sz="1200" dirty="0" err="1">
                <a:ea typeface="Verdana"/>
              </a:rPr>
              <a:t>noko</a:t>
            </a:r>
            <a:r>
              <a:rPr lang="en-US" sz="1200" dirty="0">
                <a:ea typeface="Verdana"/>
              </a:rPr>
              <a:t> </a:t>
            </a:r>
            <a:r>
              <a:rPr lang="en-US" sz="1200" dirty="0" err="1">
                <a:ea typeface="Verdana"/>
              </a:rPr>
              <a:t>rekning</a:t>
            </a:r>
            <a:r>
              <a:rPr lang="en-US" sz="1200" dirty="0">
                <a:ea typeface="Verdana"/>
              </a:rPr>
              <a:t>/</a:t>
            </a:r>
            <a:r>
              <a:rPr lang="en-US" sz="1200" dirty="0" err="1">
                <a:ea typeface="Verdana"/>
              </a:rPr>
              <a:t>takstar</a:t>
            </a:r>
            <a:r>
              <a:rPr lang="en-US" sz="1200" dirty="0">
                <a:ea typeface="Verdana"/>
              </a:rPr>
              <a:t> for </a:t>
            </a:r>
            <a:r>
              <a:rPr lang="en-US" sz="1200" dirty="0" err="1">
                <a:ea typeface="Verdana"/>
              </a:rPr>
              <a:t>denne</a:t>
            </a:r>
            <a:r>
              <a:rPr lang="en-US" sz="1200" dirty="0">
                <a:ea typeface="Verdana"/>
              </a:rPr>
              <a:t> </a:t>
            </a:r>
            <a:r>
              <a:rPr lang="en-US" sz="1200" dirty="0" err="1">
                <a:ea typeface="Verdana"/>
              </a:rPr>
              <a:t>samtalen</a:t>
            </a:r>
            <a:r>
              <a:rPr lang="en-US" sz="1200" dirty="0">
                <a:ea typeface="Verdana"/>
              </a:rPr>
              <a:t> ?</a:t>
            </a:r>
          </a:p>
          <a:p>
            <a:pPr marL="0" indent="0">
              <a:buNone/>
            </a:pPr>
            <a:endParaRPr lang="en-US" sz="1200" dirty="0">
              <a:ea typeface="Verdana"/>
            </a:endParaRPr>
          </a:p>
        </p:txBody>
      </p:sp>
      <p:sp>
        <p:nvSpPr>
          <p:cNvPr id="4" name="Date Placeholder 3">
            <a:extLst>
              <a:ext uri="{FF2B5EF4-FFF2-40B4-BE49-F238E27FC236}">
                <a16:creationId xmlns:a16="http://schemas.microsoft.com/office/drawing/2014/main" id="{56A9753D-2329-AE0C-EB97-225A802E28DD}"/>
              </a:ext>
            </a:extLst>
          </p:cNvPr>
          <p:cNvSpPr>
            <a:spLocks noGrp="1"/>
          </p:cNvSpPr>
          <p:nvPr>
            <p:ph type="dt" sz="half" idx="10"/>
          </p:nvPr>
        </p:nvSpPr>
        <p:spPr/>
        <p:txBody>
          <a:bodyPr/>
          <a:lstStyle/>
          <a:p>
            <a:pPr>
              <a:defRPr/>
            </a:pPr>
            <a:endParaRPr lang="en-US" dirty="0"/>
          </a:p>
        </p:txBody>
      </p:sp>
      <p:sp>
        <p:nvSpPr>
          <p:cNvPr id="5" name="Slide Number Placeholder 4">
            <a:extLst>
              <a:ext uri="{FF2B5EF4-FFF2-40B4-BE49-F238E27FC236}">
                <a16:creationId xmlns:a16="http://schemas.microsoft.com/office/drawing/2014/main" id="{715E7000-63B2-268E-6DB0-16F2B95DF71D}"/>
              </a:ext>
            </a:extLst>
          </p:cNvPr>
          <p:cNvSpPr>
            <a:spLocks noGrp="1"/>
          </p:cNvSpPr>
          <p:nvPr>
            <p:ph type="sldNum" sz="quarter" idx="11"/>
          </p:nvPr>
        </p:nvSpPr>
        <p:spPr/>
        <p:txBody>
          <a:bodyPr/>
          <a:lstStyle/>
          <a:p>
            <a:pPr>
              <a:defRPr/>
            </a:pPr>
            <a:fld id="{1F96BEB5-9B3A-4F47-934E-7029C6AC77DC}" type="slidenum">
              <a:rPr lang="en-US"/>
              <a:pPr>
                <a:defRPr/>
              </a:pPr>
              <a:t>11</a:t>
            </a:fld>
            <a:endParaRPr lang="en-US" dirty="0"/>
          </a:p>
        </p:txBody>
      </p:sp>
    </p:spTree>
    <p:extLst>
      <p:ext uri="{BB962C8B-B14F-4D97-AF65-F5344CB8AC3E}">
        <p14:creationId xmlns:p14="http://schemas.microsoft.com/office/powerpoint/2010/main" val="3558706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39669C-1497-226E-DA06-9112DB57B6AA}"/>
              </a:ext>
            </a:extLst>
          </p:cNvPr>
          <p:cNvSpPr>
            <a:spLocks noGrp="1"/>
          </p:cNvSpPr>
          <p:nvPr>
            <p:ph idx="1"/>
          </p:nvPr>
        </p:nvSpPr>
        <p:spPr>
          <a:xfrm>
            <a:off x="545841" y="739139"/>
            <a:ext cx="8125062" cy="4135699"/>
          </a:xfrm>
        </p:spPr>
        <p:txBody>
          <a:bodyPr/>
          <a:lstStyle/>
          <a:p>
            <a:pPr marL="0" indent="0">
              <a:buNone/>
            </a:pPr>
            <a:r>
              <a:rPr lang="en-US" sz="900" i="1" dirty="0" err="1">
                <a:ea typeface="Verdana"/>
              </a:rPr>
              <a:t>Presis</a:t>
            </a:r>
            <a:r>
              <a:rPr lang="en-US" sz="900" i="1" dirty="0">
                <a:ea typeface="Verdana"/>
              </a:rPr>
              <a:t> kl. 1530 ringer </a:t>
            </a:r>
            <a:r>
              <a:rPr lang="en-US" sz="900" i="1" dirty="0" err="1">
                <a:ea typeface="Verdana"/>
              </a:rPr>
              <a:t>første</a:t>
            </a:r>
            <a:r>
              <a:rPr lang="en-US" sz="900" i="1" dirty="0">
                <a:ea typeface="Verdana"/>
              </a:rPr>
              <a:t> </a:t>
            </a:r>
            <a:r>
              <a:rPr lang="en-US" sz="900" i="1" dirty="0" err="1">
                <a:ea typeface="Verdana"/>
              </a:rPr>
              <a:t>telefon</a:t>
            </a:r>
            <a:r>
              <a:rPr lang="en-US" sz="900" i="1" dirty="0">
                <a:ea typeface="Verdana"/>
              </a:rPr>
              <a:t> inn </a:t>
            </a:r>
            <a:r>
              <a:rPr lang="en-US" sz="900" i="1" dirty="0" err="1">
                <a:ea typeface="Verdana"/>
              </a:rPr>
              <a:t>på</a:t>
            </a:r>
            <a:r>
              <a:rPr lang="en-US" sz="900" i="1" dirty="0">
                <a:ea typeface="Verdana"/>
              </a:rPr>
              <a:t> </a:t>
            </a:r>
            <a:r>
              <a:rPr lang="en-US" sz="900" i="1" dirty="0" err="1">
                <a:ea typeface="Verdana"/>
              </a:rPr>
              <a:t>legevakta</a:t>
            </a:r>
            <a:r>
              <a:rPr lang="en-US" sz="900" i="1" dirty="0">
                <a:ea typeface="Verdana"/>
              </a:rPr>
              <a:t>, det er </a:t>
            </a:r>
            <a:r>
              <a:rPr lang="en-US" sz="900" i="1" dirty="0" err="1">
                <a:ea typeface="Verdana"/>
              </a:rPr>
              <a:t>ein</a:t>
            </a:r>
            <a:r>
              <a:rPr lang="en-US" sz="900" i="1" dirty="0">
                <a:ea typeface="Verdana"/>
              </a:rPr>
              <a:t> </a:t>
            </a:r>
            <a:r>
              <a:rPr lang="en-US" sz="900" i="1" dirty="0" err="1">
                <a:ea typeface="Verdana"/>
              </a:rPr>
              <a:t>pasient</a:t>
            </a:r>
            <a:r>
              <a:rPr lang="en-US" sz="900" i="1" dirty="0">
                <a:ea typeface="Verdana"/>
              </a:rPr>
              <a:t> </a:t>
            </a:r>
            <a:r>
              <a:rPr lang="en-US" sz="900" i="1" dirty="0" err="1">
                <a:ea typeface="Verdana"/>
              </a:rPr>
              <a:t>som</a:t>
            </a:r>
            <a:r>
              <a:rPr lang="en-US" sz="900" i="1" dirty="0">
                <a:ea typeface="Verdana"/>
              </a:rPr>
              <a:t> </a:t>
            </a:r>
            <a:r>
              <a:rPr lang="en-US" sz="900" i="1" dirty="0" err="1">
                <a:ea typeface="Verdana"/>
              </a:rPr>
              <a:t>har</a:t>
            </a:r>
            <a:r>
              <a:rPr lang="en-US" sz="900" i="1" dirty="0">
                <a:ea typeface="Verdana"/>
              </a:rPr>
              <a:t> </a:t>
            </a:r>
            <a:r>
              <a:rPr lang="en-US" sz="900" i="1" dirty="0" err="1">
                <a:ea typeface="Verdana"/>
              </a:rPr>
              <a:t>influensa</a:t>
            </a:r>
            <a:r>
              <a:rPr lang="en-US" sz="900" i="1" dirty="0">
                <a:ea typeface="Verdana"/>
              </a:rPr>
              <a:t> </a:t>
            </a:r>
            <a:r>
              <a:rPr lang="en-US" sz="900" i="1" dirty="0" err="1">
                <a:ea typeface="Verdana"/>
              </a:rPr>
              <a:t>og</a:t>
            </a:r>
            <a:r>
              <a:rPr lang="en-US" sz="900" i="1" dirty="0">
                <a:ea typeface="Verdana"/>
              </a:rPr>
              <a:t> </a:t>
            </a:r>
            <a:r>
              <a:rPr lang="en-US" sz="900" i="1" dirty="0" err="1">
                <a:ea typeface="Verdana"/>
              </a:rPr>
              <a:t>treng</a:t>
            </a:r>
            <a:r>
              <a:rPr lang="en-US" sz="900" i="1" dirty="0">
                <a:ea typeface="Verdana"/>
              </a:rPr>
              <a:t> </a:t>
            </a:r>
            <a:r>
              <a:rPr lang="en-US" sz="900" i="1" dirty="0" err="1">
                <a:ea typeface="Verdana"/>
              </a:rPr>
              <a:t>sjukmelding</a:t>
            </a:r>
            <a:r>
              <a:rPr lang="en-US" sz="900" i="1" dirty="0">
                <a:ea typeface="Verdana"/>
              </a:rPr>
              <a:t>.  </a:t>
            </a:r>
            <a:r>
              <a:rPr lang="en-US" sz="900" i="1" dirty="0" err="1">
                <a:ea typeface="Verdana"/>
              </a:rPr>
              <a:t>Sjukepleier</a:t>
            </a:r>
            <a:r>
              <a:rPr lang="en-US" sz="900" i="1" dirty="0">
                <a:ea typeface="Verdana"/>
              </a:rPr>
              <a:t> </a:t>
            </a:r>
            <a:r>
              <a:rPr lang="en-US" sz="900" i="1" dirty="0" err="1">
                <a:ea typeface="Verdana"/>
              </a:rPr>
              <a:t>spør</a:t>
            </a:r>
            <a:r>
              <a:rPr lang="en-US" sz="900" i="1" dirty="0">
                <a:ea typeface="Verdana"/>
              </a:rPr>
              <a:t> </a:t>
            </a:r>
            <a:r>
              <a:rPr lang="en-US" sz="900" i="1" dirty="0" err="1">
                <a:ea typeface="Verdana"/>
              </a:rPr>
              <a:t>pasienten</a:t>
            </a:r>
            <a:r>
              <a:rPr lang="en-US" sz="900" i="1" dirty="0">
                <a:ea typeface="Verdana"/>
              </a:rPr>
              <a:t> om </a:t>
            </a:r>
            <a:r>
              <a:rPr lang="en-US" sz="900" i="1" dirty="0" err="1">
                <a:ea typeface="Verdana"/>
              </a:rPr>
              <a:t>underliggande</a:t>
            </a:r>
            <a:r>
              <a:rPr lang="en-US" sz="900" i="1" dirty="0">
                <a:ea typeface="Verdana"/>
              </a:rPr>
              <a:t> </a:t>
            </a:r>
            <a:r>
              <a:rPr lang="en-US" sz="900" i="1" dirty="0" err="1">
                <a:ea typeface="Verdana"/>
              </a:rPr>
              <a:t>sjukdommar</a:t>
            </a:r>
            <a:r>
              <a:rPr lang="en-US" sz="900" i="1" dirty="0">
                <a:ea typeface="Verdana"/>
              </a:rPr>
              <a:t>, </a:t>
            </a:r>
            <a:r>
              <a:rPr lang="en-US" sz="900" i="1" dirty="0" err="1">
                <a:ea typeface="Verdana"/>
              </a:rPr>
              <a:t>og</a:t>
            </a:r>
            <a:r>
              <a:rPr lang="en-US" sz="900" i="1" dirty="0">
                <a:ea typeface="Verdana"/>
              </a:rPr>
              <a:t> om </a:t>
            </a:r>
            <a:r>
              <a:rPr lang="en-US" sz="900" i="1" dirty="0" err="1">
                <a:ea typeface="Verdana"/>
              </a:rPr>
              <a:t>allmenntilstand</a:t>
            </a:r>
            <a:r>
              <a:rPr lang="en-US" sz="900" i="1" dirty="0">
                <a:ea typeface="Verdana"/>
              </a:rPr>
              <a:t>. </a:t>
            </a:r>
            <a:r>
              <a:rPr lang="en-US" sz="900" i="1" dirty="0" err="1">
                <a:ea typeface="Verdana"/>
              </a:rPr>
              <a:t>Pasienten</a:t>
            </a:r>
            <a:r>
              <a:rPr lang="en-US" sz="900" i="1" dirty="0">
                <a:ea typeface="Verdana"/>
              </a:rPr>
              <a:t> </a:t>
            </a:r>
            <a:r>
              <a:rPr lang="en-US" sz="900" i="1" dirty="0" err="1">
                <a:ea typeface="Verdana"/>
              </a:rPr>
              <a:t>føler</a:t>
            </a:r>
            <a:r>
              <a:rPr lang="en-US" sz="900" i="1" dirty="0">
                <a:ea typeface="Verdana"/>
              </a:rPr>
              <a:t> seg </a:t>
            </a:r>
            <a:r>
              <a:rPr lang="en-US" sz="900" i="1" dirty="0" err="1">
                <a:ea typeface="Verdana"/>
              </a:rPr>
              <a:t>sjuk</a:t>
            </a:r>
            <a:r>
              <a:rPr lang="en-US" sz="900" i="1" dirty="0">
                <a:ea typeface="Verdana"/>
              </a:rPr>
              <a:t>, men </a:t>
            </a:r>
            <a:r>
              <a:rPr lang="en-US" sz="900" i="1" dirty="0" err="1">
                <a:ea typeface="Verdana"/>
              </a:rPr>
              <a:t>meiner</a:t>
            </a:r>
            <a:r>
              <a:rPr lang="en-US" sz="900" i="1" dirty="0">
                <a:ea typeface="Verdana"/>
              </a:rPr>
              <a:t> at </a:t>
            </a:r>
            <a:r>
              <a:rPr lang="en-US" sz="900" i="1" dirty="0" err="1">
                <a:ea typeface="Verdana"/>
              </a:rPr>
              <a:t>han</a:t>
            </a:r>
            <a:r>
              <a:rPr lang="en-US" sz="900" i="1" dirty="0">
                <a:ea typeface="Verdana"/>
              </a:rPr>
              <a:t> </a:t>
            </a:r>
            <a:r>
              <a:rPr lang="en-US" sz="900" i="1" dirty="0" err="1">
                <a:ea typeface="Verdana"/>
              </a:rPr>
              <a:t>ikkje</a:t>
            </a:r>
            <a:r>
              <a:rPr lang="en-US" sz="900" i="1" dirty="0">
                <a:ea typeface="Verdana"/>
              </a:rPr>
              <a:t> </a:t>
            </a:r>
            <a:r>
              <a:rPr lang="en-US" sz="900" i="1" dirty="0" err="1">
                <a:ea typeface="Verdana"/>
              </a:rPr>
              <a:t>treng</a:t>
            </a:r>
            <a:r>
              <a:rPr lang="en-US" sz="900" i="1" dirty="0">
                <a:ea typeface="Verdana"/>
              </a:rPr>
              <a:t> </a:t>
            </a:r>
            <a:r>
              <a:rPr lang="en-US" sz="900" i="1" dirty="0" err="1">
                <a:ea typeface="Verdana"/>
              </a:rPr>
              <a:t>lege</a:t>
            </a:r>
            <a:r>
              <a:rPr lang="en-US" sz="900" i="1" dirty="0">
                <a:ea typeface="Verdana"/>
              </a:rPr>
              <a:t>, </a:t>
            </a:r>
            <a:r>
              <a:rPr lang="en-US" sz="900" i="1" dirty="0" err="1">
                <a:ea typeface="Verdana"/>
              </a:rPr>
              <a:t>kun</a:t>
            </a:r>
            <a:r>
              <a:rPr lang="en-US" sz="900" i="1" dirty="0">
                <a:ea typeface="Verdana"/>
              </a:rPr>
              <a:t> </a:t>
            </a:r>
            <a:r>
              <a:rPr lang="en-US" sz="900" i="1" dirty="0" err="1">
                <a:ea typeface="Verdana"/>
              </a:rPr>
              <a:t>sjukmelding</a:t>
            </a:r>
            <a:r>
              <a:rPr lang="en-US" sz="900" i="1" dirty="0">
                <a:ea typeface="Verdana"/>
              </a:rPr>
              <a:t> for </a:t>
            </a:r>
            <a:r>
              <a:rPr lang="en-US" sz="900" i="1" dirty="0" err="1">
                <a:ea typeface="Verdana"/>
              </a:rPr>
              <a:t>han</a:t>
            </a:r>
            <a:r>
              <a:rPr lang="en-US" sz="900" i="1" dirty="0">
                <a:ea typeface="Verdana"/>
              </a:rPr>
              <a:t> </a:t>
            </a:r>
            <a:r>
              <a:rPr lang="en-US" sz="900" i="1" dirty="0" err="1">
                <a:ea typeface="Verdana"/>
              </a:rPr>
              <a:t>klarer</a:t>
            </a:r>
            <a:r>
              <a:rPr lang="en-US" sz="900" i="1" dirty="0">
                <a:ea typeface="Verdana"/>
              </a:rPr>
              <a:t> </a:t>
            </a:r>
            <a:r>
              <a:rPr lang="en-US" sz="900" i="1" dirty="0" err="1">
                <a:ea typeface="Verdana"/>
              </a:rPr>
              <a:t>ikkje</a:t>
            </a:r>
            <a:r>
              <a:rPr lang="en-US" sz="900" i="1" dirty="0">
                <a:ea typeface="Verdana"/>
              </a:rPr>
              <a:t> å </a:t>
            </a:r>
            <a:r>
              <a:rPr lang="en-US" sz="900" i="1" dirty="0" err="1">
                <a:ea typeface="Verdana"/>
              </a:rPr>
              <a:t>gå</a:t>
            </a:r>
            <a:r>
              <a:rPr lang="en-US" sz="900" i="1" dirty="0">
                <a:ea typeface="Verdana"/>
              </a:rPr>
              <a:t> </a:t>
            </a:r>
            <a:r>
              <a:rPr lang="en-US" sz="900" i="1" dirty="0" err="1">
                <a:ea typeface="Verdana"/>
              </a:rPr>
              <a:t>på</a:t>
            </a:r>
            <a:r>
              <a:rPr lang="en-US" sz="900" i="1" dirty="0">
                <a:ea typeface="Verdana"/>
              </a:rPr>
              <a:t> </a:t>
            </a:r>
            <a:r>
              <a:rPr lang="en-US" sz="900" i="1" dirty="0" err="1">
                <a:ea typeface="Verdana"/>
              </a:rPr>
              <a:t>jobb</a:t>
            </a:r>
            <a:r>
              <a:rPr lang="en-US" sz="900" i="1" dirty="0">
                <a:ea typeface="Verdana"/>
              </a:rPr>
              <a:t>.  </a:t>
            </a:r>
            <a:r>
              <a:rPr lang="en-US" sz="900" i="1" dirty="0" err="1">
                <a:ea typeface="Verdana"/>
              </a:rPr>
              <a:t>Sjukepleier</a:t>
            </a:r>
            <a:r>
              <a:rPr lang="en-US" sz="900" i="1" dirty="0">
                <a:ea typeface="Verdana"/>
              </a:rPr>
              <a:t> </a:t>
            </a:r>
            <a:r>
              <a:rPr lang="en-US" sz="900" i="1" dirty="0" err="1">
                <a:ea typeface="Verdana"/>
              </a:rPr>
              <a:t>gir</a:t>
            </a:r>
            <a:r>
              <a:rPr lang="en-US" sz="900" i="1" dirty="0">
                <a:ea typeface="Verdana"/>
              </a:rPr>
              <a:t> </a:t>
            </a:r>
            <a:r>
              <a:rPr lang="en-US" sz="900" i="1" dirty="0" err="1">
                <a:ea typeface="Verdana"/>
              </a:rPr>
              <a:t>ein</a:t>
            </a:r>
            <a:r>
              <a:rPr lang="en-US" sz="900" i="1" dirty="0">
                <a:ea typeface="Verdana"/>
              </a:rPr>
              <a:t> del </a:t>
            </a:r>
            <a:r>
              <a:rPr lang="en-US" sz="900" i="1" dirty="0" err="1">
                <a:ea typeface="Verdana"/>
              </a:rPr>
              <a:t>råd</a:t>
            </a:r>
            <a:r>
              <a:rPr lang="en-US" sz="900" i="1" dirty="0">
                <a:ea typeface="Verdana"/>
              </a:rPr>
              <a:t> om </a:t>
            </a:r>
            <a:r>
              <a:rPr lang="en-US" sz="900" i="1" dirty="0" err="1">
                <a:ea typeface="Verdana"/>
              </a:rPr>
              <a:t>smertestillande</a:t>
            </a:r>
            <a:r>
              <a:rPr lang="en-US" sz="900" i="1" dirty="0">
                <a:ea typeface="Verdana"/>
              </a:rPr>
              <a:t> </a:t>
            </a:r>
            <a:r>
              <a:rPr lang="en-US" sz="900" i="1" dirty="0" err="1">
                <a:ea typeface="Verdana"/>
              </a:rPr>
              <a:t>ved</a:t>
            </a:r>
            <a:r>
              <a:rPr lang="en-US" sz="900" i="1" dirty="0">
                <a:ea typeface="Verdana"/>
              </a:rPr>
              <a:t> </a:t>
            </a:r>
            <a:r>
              <a:rPr lang="en-US" sz="900" i="1" dirty="0" err="1">
                <a:ea typeface="Verdana"/>
              </a:rPr>
              <a:t>behov</a:t>
            </a:r>
            <a:r>
              <a:rPr lang="en-US" sz="900" i="1" dirty="0">
                <a:ea typeface="Verdana"/>
              </a:rPr>
              <a:t>, </a:t>
            </a:r>
            <a:r>
              <a:rPr lang="en-US" sz="900" i="1" dirty="0" err="1">
                <a:ea typeface="Verdana"/>
              </a:rPr>
              <a:t>og</a:t>
            </a:r>
            <a:r>
              <a:rPr lang="en-US" sz="900" i="1" dirty="0">
                <a:ea typeface="Verdana"/>
              </a:rPr>
              <a:t> </a:t>
            </a:r>
            <a:r>
              <a:rPr lang="en-US" sz="900" i="1" dirty="0" err="1">
                <a:ea typeface="Verdana"/>
              </a:rPr>
              <a:t>opplyser</a:t>
            </a:r>
            <a:r>
              <a:rPr lang="en-US" sz="900" i="1" dirty="0">
                <a:ea typeface="Verdana"/>
              </a:rPr>
              <a:t> at </a:t>
            </a:r>
            <a:r>
              <a:rPr lang="en-US" sz="900" i="1" dirty="0" err="1">
                <a:ea typeface="Verdana"/>
              </a:rPr>
              <a:t>han</a:t>
            </a:r>
            <a:r>
              <a:rPr lang="en-US" sz="900" i="1" dirty="0">
                <a:ea typeface="Verdana"/>
              </a:rPr>
              <a:t> </a:t>
            </a:r>
            <a:r>
              <a:rPr lang="en-US" sz="900" i="1" dirty="0" err="1">
                <a:ea typeface="Verdana"/>
              </a:rPr>
              <a:t>må</a:t>
            </a:r>
            <a:r>
              <a:rPr lang="en-US" sz="900" i="1" dirty="0">
                <a:ea typeface="Verdana"/>
              </a:rPr>
              <a:t> </a:t>
            </a:r>
            <a:r>
              <a:rPr lang="en-US" sz="900" i="1" dirty="0" err="1">
                <a:ea typeface="Verdana"/>
              </a:rPr>
              <a:t>kontakte</a:t>
            </a:r>
            <a:r>
              <a:rPr lang="en-US" sz="900" i="1" dirty="0">
                <a:ea typeface="Verdana"/>
              </a:rPr>
              <a:t> </a:t>
            </a:r>
            <a:r>
              <a:rPr lang="en-US" sz="900" i="1" dirty="0" err="1">
                <a:ea typeface="Verdana"/>
              </a:rPr>
              <a:t>fastlege</a:t>
            </a:r>
            <a:r>
              <a:rPr lang="en-US" sz="900" i="1" dirty="0">
                <a:ea typeface="Verdana"/>
              </a:rPr>
              <a:t> </a:t>
            </a:r>
            <a:r>
              <a:rPr lang="en-US" sz="900" i="1" dirty="0" err="1">
                <a:ea typeface="Verdana"/>
              </a:rPr>
              <a:t>mandag</a:t>
            </a:r>
            <a:r>
              <a:rPr lang="en-US" sz="900" i="1" dirty="0">
                <a:ea typeface="Verdana"/>
              </a:rPr>
              <a:t> for å </a:t>
            </a:r>
            <a:r>
              <a:rPr lang="en-US" sz="900" i="1" dirty="0" err="1">
                <a:ea typeface="Verdana"/>
              </a:rPr>
              <a:t>få</a:t>
            </a:r>
            <a:r>
              <a:rPr lang="en-US" sz="900" i="1" dirty="0">
                <a:ea typeface="Verdana"/>
              </a:rPr>
              <a:t> </a:t>
            </a:r>
            <a:r>
              <a:rPr lang="en-US" sz="900" i="1" dirty="0" err="1">
                <a:ea typeface="Verdana"/>
              </a:rPr>
              <a:t>sjukmelding</a:t>
            </a:r>
            <a:r>
              <a:rPr lang="en-US" sz="900" i="1" dirty="0">
                <a:ea typeface="Verdana"/>
              </a:rPr>
              <a:t> </a:t>
            </a:r>
            <a:r>
              <a:rPr lang="en-US" sz="900" i="1" dirty="0" err="1">
                <a:ea typeface="Verdana"/>
              </a:rPr>
              <a:t>dersom</a:t>
            </a:r>
            <a:r>
              <a:rPr lang="en-US" sz="900" i="1" dirty="0">
                <a:ea typeface="Verdana"/>
              </a:rPr>
              <a:t> </a:t>
            </a:r>
            <a:r>
              <a:rPr lang="en-US" sz="900" i="1" dirty="0" err="1">
                <a:ea typeface="Verdana"/>
              </a:rPr>
              <a:t>han</a:t>
            </a:r>
            <a:r>
              <a:rPr lang="en-US" sz="900" i="1" dirty="0">
                <a:ea typeface="Verdana"/>
              </a:rPr>
              <a:t> </a:t>
            </a:r>
            <a:r>
              <a:rPr lang="en-US" sz="900" i="1" dirty="0" err="1">
                <a:ea typeface="Verdana"/>
              </a:rPr>
              <a:t>ikkje</a:t>
            </a:r>
            <a:r>
              <a:rPr lang="en-US" sz="900" i="1" dirty="0">
                <a:ea typeface="Verdana"/>
              </a:rPr>
              <a:t> </a:t>
            </a:r>
            <a:r>
              <a:rPr lang="en-US" sz="900" i="1" dirty="0" err="1">
                <a:ea typeface="Verdana"/>
              </a:rPr>
              <a:t>treng</a:t>
            </a:r>
            <a:r>
              <a:rPr lang="en-US" sz="900" i="1" dirty="0">
                <a:ea typeface="Verdana"/>
              </a:rPr>
              <a:t> </a:t>
            </a:r>
            <a:r>
              <a:rPr lang="en-US" sz="900" i="1" dirty="0" err="1">
                <a:ea typeface="Verdana"/>
              </a:rPr>
              <a:t>legehjelp</a:t>
            </a:r>
            <a:r>
              <a:rPr lang="en-US" sz="900" i="1" dirty="0">
                <a:ea typeface="Verdana"/>
              </a:rPr>
              <a:t> no, men </a:t>
            </a:r>
            <a:r>
              <a:rPr lang="en-US" sz="900" i="1" dirty="0" err="1">
                <a:ea typeface="Verdana"/>
              </a:rPr>
              <a:t>kun</a:t>
            </a:r>
            <a:r>
              <a:rPr lang="en-US" sz="900" i="1" dirty="0">
                <a:ea typeface="Verdana"/>
              </a:rPr>
              <a:t> </a:t>
            </a:r>
            <a:r>
              <a:rPr lang="en-US" sz="900" i="1" dirty="0" err="1">
                <a:ea typeface="Verdana"/>
              </a:rPr>
              <a:t>sjukmelding</a:t>
            </a:r>
            <a:r>
              <a:rPr lang="en-US" sz="900" i="1" dirty="0">
                <a:ea typeface="Verdana"/>
              </a:rPr>
              <a:t>.  Han </a:t>
            </a:r>
            <a:r>
              <a:rPr lang="en-US" sz="900" i="1" dirty="0" err="1">
                <a:ea typeface="Verdana"/>
              </a:rPr>
              <a:t>får</a:t>
            </a:r>
            <a:r>
              <a:rPr lang="en-US" sz="900" i="1" dirty="0">
                <a:ea typeface="Verdana"/>
              </a:rPr>
              <a:t> </a:t>
            </a:r>
            <a:r>
              <a:rPr lang="en-US" sz="900" i="1" dirty="0" err="1">
                <a:ea typeface="Verdana"/>
              </a:rPr>
              <a:t>også</a:t>
            </a:r>
            <a:r>
              <a:rPr lang="en-US" sz="900" i="1" dirty="0">
                <a:ea typeface="Verdana"/>
              </a:rPr>
              <a:t> </a:t>
            </a:r>
            <a:r>
              <a:rPr lang="en-US" sz="900" i="1" dirty="0" err="1">
                <a:ea typeface="Verdana"/>
              </a:rPr>
              <a:t>beskjed</a:t>
            </a:r>
            <a:r>
              <a:rPr lang="en-US" sz="900" i="1" dirty="0">
                <a:ea typeface="Verdana"/>
              </a:rPr>
              <a:t> om å ta </a:t>
            </a:r>
            <a:r>
              <a:rPr lang="en-US" sz="900" i="1" dirty="0" err="1">
                <a:ea typeface="Verdana"/>
              </a:rPr>
              <a:t>kontakt</a:t>
            </a:r>
            <a:r>
              <a:rPr lang="en-US" sz="900" i="1" dirty="0">
                <a:ea typeface="Verdana"/>
              </a:rPr>
              <a:t> </a:t>
            </a:r>
            <a:r>
              <a:rPr lang="en-US" sz="900" i="1" dirty="0" err="1">
                <a:ea typeface="Verdana"/>
              </a:rPr>
              <a:t>igjen</a:t>
            </a:r>
            <a:r>
              <a:rPr lang="en-US" sz="900" i="1" dirty="0">
                <a:ea typeface="Verdana"/>
              </a:rPr>
              <a:t> </a:t>
            </a:r>
            <a:r>
              <a:rPr lang="en-US" sz="900" i="1" dirty="0" err="1">
                <a:ea typeface="Verdana"/>
              </a:rPr>
              <a:t>dersom</a:t>
            </a:r>
            <a:r>
              <a:rPr lang="en-US" sz="900" i="1" dirty="0">
                <a:ea typeface="Verdana"/>
              </a:rPr>
              <a:t> </a:t>
            </a:r>
            <a:r>
              <a:rPr lang="en-US" sz="900" i="1" dirty="0" err="1">
                <a:ea typeface="Verdana"/>
              </a:rPr>
              <a:t>allmenntilstanden</a:t>
            </a:r>
            <a:r>
              <a:rPr lang="en-US" sz="900" i="1" dirty="0">
                <a:ea typeface="Verdana"/>
              </a:rPr>
              <a:t> vert </a:t>
            </a:r>
            <a:r>
              <a:rPr lang="en-US" sz="900" i="1" dirty="0" err="1">
                <a:ea typeface="Verdana"/>
              </a:rPr>
              <a:t>verre</a:t>
            </a:r>
            <a:r>
              <a:rPr lang="en-US" sz="900" i="1" dirty="0">
                <a:ea typeface="Verdana"/>
              </a:rPr>
              <a:t>.</a:t>
            </a:r>
          </a:p>
          <a:p>
            <a:pPr marL="0" indent="0">
              <a:buNone/>
            </a:pPr>
            <a:endParaRPr lang="en-US" sz="900" i="1" dirty="0">
              <a:ea typeface="Verdana"/>
            </a:endParaRPr>
          </a:p>
          <a:p>
            <a:pPr marL="0" indent="0">
              <a:buNone/>
            </a:pPr>
            <a:r>
              <a:rPr lang="en-US" sz="900" i="1" dirty="0" err="1">
                <a:ea typeface="Verdana"/>
              </a:rPr>
              <a:t>Sjukepleier</a:t>
            </a:r>
            <a:r>
              <a:rPr lang="en-US" sz="900" i="1" dirty="0">
                <a:ea typeface="Verdana"/>
              </a:rPr>
              <a:t> </a:t>
            </a:r>
            <a:r>
              <a:rPr lang="en-US" sz="900" i="1" dirty="0" err="1">
                <a:ea typeface="Verdana"/>
              </a:rPr>
              <a:t>lagar</a:t>
            </a:r>
            <a:r>
              <a:rPr lang="en-US" sz="900" i="1" dirty="0">
                <a:ea typeface="Verdana"/>
              </a:rPr>
              <a:t> </a:t>
            </a:r>
            <a:r>
              <a:rPr lang="en-US" sz="900" i="1" dirty="0" err="1">
                <a:ea typeface="Verdana"/>
              </a:rPr>
              <a:t>så</a:t>
            </a:r>
            <a:r>
              <a:rPr lang="en-US" sz="900" i="1" dirty="0">
                <a:ea typeface="Verdana"/>
              </a:rPr>
              <a:t> </a:t>
            </a:r>
            <a:r>
              <a:rPr lang="en-US" sz="900" i="1" dirty="0" err="1">
                <a:ea typeface="Verdana"/>
              </a:rPr>
              <a:t>eit</a:t>
            </a:r>
            <a:r>
              <a:rPr lang="en-US" sz="900" i="1" dirty="0">
                <a:ea typeface="Verdana"/>
              </a:rPr>
              <a:t> </a:t>
            </a:r>
            <a:r>
              <a:rPr lang="en-US" sz="900" i="1" dirty="0" err="1">
                <a:ea typeface="Verdana"/>
              </a:rPr>
              <a:t>notat</a:t>
            </a:r>
            <a:r>
              <a:rPr lang="en-US" sz="900" i="1" dirty="0">
                <a:ea typeface="Verdana"/>
              </a:rPr>
              <a:t> </a:t>
            </a:r>
            <a:r>
              <a:rPr lang="en-US" sz="900" i="1" dirty="0" err="1">
                <a:ea typeface="Verdana"/>
              </a:rPr>
              <a:t>i</a:t>
            </a:r>
            <a:r>
              <a:rPr lang="en-US" sz="900" i="1" dirty="0">
                <a:ea typeface="Verdana"/>
              </a:rPr>
              <a:t> </a:t>
            </a:r>
            <a:r>
              <a:rPr lang="en-US" sz="900" i="1" dirty="0" err="1">
                <a:ea typeface="Verdana"/>
              </a:rPr>
              <a:t>pasientens</a:t>
            </a:r>
            <a:r>
              <a:rPr lang="en-US" sz="900" i="1" dirty="0">
                <a:ea typeface="Verdana"/>
              </a:rPr>
              <a:t> journal </a:t>
            </a:r>
            <a:r>
              <a:rPr lang="en-US" sz="900" i="1" dirty="0" err="1">
                <a:ea typeface="Verdana"/>
              </a:rPr>
              <a:t>på</a:t>
            </a:r>
            <a:r>
              <a:rPr lang="en-US" sz="900" i="1" dirty="0">
                <a:ea typeface="Verdana"/>
              </a:rPr>
              <a:t> at </a:t>
            </a:r>
            <a:r>
              <a:rPr lang="en-US" sz="900" i="1" dirty="0" err="1">
                <a:ea typeface="Verdana"/>
              </a:rPr>
              <a:t>han</a:t>
            </a:r>
            <a:r>
              <a:rPr lang="en-US" sz="900" i="1" dirty="0">
                <a:ea typeface="Verdana"/>
              </a:rPr>
              <a:t> </a:t>
            </a:r>
            <a:r>
              <a:rPr lang="en-US" sz="900" i="1" dirty="0" err="1">
                <a:ea typeface="Verdana"/>
              </a:rPr>
              <a:t>har</a:t>
            </a:r>
            <a:r>
              <a:rPr lang="en-US" sz="900" i="1" dirty="0">
                <a:ea typeface="Verdana"/>
              </a:rPr>
              <a:t> </a:t>
            </a:r>
            <a:r>
              <a:rPr lang="en-US" sz="900" i="1" dirty="0" err="1">
                <a:ea typeface="Verdana"/>
              </a:rPr>
              <a:t>teke</a:t>
            </a:r>
            <a:r>
              <a:rPr lang="en-US" sz="900" i="1" dirty="0">
                <a:ea typeface="Verdana"/>
              </a:rPr>
              <a:t> </a:t>
            </a:r>
            <a:r>
              <a:rPr lang="en-US" sz="900" i="1" dirty="0" err="1">
                <a:ea typeface="Verdana"/>
              </a:rPr>
              <a:t>kontakt</a:t>
            </a:r>
            <a:r>
              <a:rPr lang="en-US" sz="900" i="1" dirty="0">
                <a:ea typeface="Verdana"/>
              </a:rPr>
              <a:t> </a:t>
            </a:r>
            <a:r>
              <a:rPr lang="en-US" sz="900" i="1" dirty="0" err="1">
                <a:ea typeface="Verdana"/>
              </a:rPr>
              <a:t>og</a:t>
            </a:r>
            <a:r>
              <a:rPr lang="en-US" sz="900" i="1" dirty="0">
                <a:ea typeface="Verdana"/>
              </a:rPr>
              <a:t> </a:t>
            </a:r>
            <a:r>
              <a:rPr lang="en-US" sz="900" i="1" dirty="0" err="1">
                <a:ea typeface="Verdana"/>
              </a:rPr>
              <a:t>kva</a:t>
            </a:r>
            <a:r>
              <a:rPr lang="en-US" sz="900" i="1" dirty="0">
                <a:ea typeface="Verdana"/>
              </a:rPr>
              <a:t> </a:t>
            </a:r>
            <a:r>
              <a:rPr lang="en-US" sz="900" i="1" dirty="0" err="1">
                <a:ea typeface="Verdana"/>
              </a:rPr>
              <a:t>råd</a:t>
            </a:r>
            <a:r>
              <a:rPr lang="en-US" sz="900" i="1" dirty="0">
                <a:ea typeface="Verdana"/>
              </a:rPr>
              <a:t> </a:t>
            </a:r>
            <a:r>
              <a:rPr lang="en-US" sz="900" i="1" dirty="0" err="1">
                <a:ea typeface="Verdana"/>
              </a:rPr>
              <a:t>som</a:t>
            </a:r>
            <a:r>
              <a:rPr lang="en-US" sz="900" i="1" dirty="0">
                <a:ea typeface="Verdana"/>
              </a:rPr>
              <a:t> er </a:t>
            </a:r>
            <a:r>
              <a:rPr lang="en-US" sz="900" i="1" dirty="0" err="1">
                <a:ea typeface="Verdana"/>
              </a:rPr>
              <a:t>gitt</a:t>
            </a:r>
            <a:r>
              <a:rPr lang="en-US" sz="900" i="1" dirty="0">
                <a:ea typeface="Verdana"/>
              </a:rPr>
              <a:t>.</a:t>
            </a:r>
          </a:p>
          <a:p>
            <a:pPr marL="0" indent="0">
              <a:buNone/>
            </a:pPr>
            <a:endParaRPr lang="en-US" sz="900" i="1" dirty="0">
              <a:ea typeface="Verdana"/>
            </a:endParaRPr>
          </a:p>
          <a:p>
            <a:pPr marL="0" indent="0">
              <a:buNone/>
            </a:pPr>
            <a:r>
              <a:rPr lang="en-US" sz="900" i="1" dirty="0" err="1">
                <a:ea typeface="Verdana"/>
              </a:rPr>
              <a:t>Sjukepleier</a:t>
            </a:r>
            <a:r>
              <a:rPr lang="en-US" sz="900" i="1" dirty="0">
                <a:ea typeface="Verdana"/>
              </a:rPr>
              <a:t> er </a:t>
            </a:r>
            <a:r>
              <a:rPr lang="en-US" sz="900" i="1" dirty="0" err="1">
                <a:ea typeface="Verdana"/>
              </a:rPr>
              <a:t>nytilsett</a:t>
            </a:r>
            <a:r>
              <a:rPr lang="en-US" sz="900" i="1" dirty="0">
                <a:ea typeface="Verdana"/>
              </a:rPr>
              <a:t>, </a:t>
            </a:r>
            <a:r>
              <a:rPr lang="en-US" sz="900" i="1" dirty="0" err="1">
                <a:ea typeface="Verdana"/>
              </a:rPr>
              <a:t>og</a:t>
            </a:r>
            <a:r>
              <a:rPr lang="en-US" sz="900" i="1" dirty="0">
                <a:ea typeface="Verdana"/>
              </a:rPr>
              <a:t> er </a:t>
            </a:r>
            <a:r>
              <a:rPr lang="en-US" sz="900" i="1" dirty="0" err="1">
                <a:ea typeface="Verdana"/>
              </a:rPr>
              <a:t>litt</a:t>
            </a:r>
            <a:r>
              <a:rPr lang="en-US" sz="900" i="1" dirty="0">
                <a:ea typeface="Verdana"/>
              </a:rPr>
              <a:t> </a:t>
            </a:r>
            <a:r>
              <a:rPr lang="en-US" sz="900" i="1" dirty="0" err="1">
                <a:ea typeface="Verdana"/>
              </a:rPr>
              <a:t>usikker</a:t>
            </a:r>
            <a:r>
              <a:rPr lang="en-US" sz="900" i="1" dirty="0">
                <a:ea typeface="Verdana"/>
              </a:rPr>
              <a:t> </a:t>
            </a:r>
            <a:r>
              <a:rPr lang="en-US" sz="900" i="1" dirty="0" err="1">
                <a:ea typeface="Verdana"/>
              </a:rPr>
              <a:t>på</a:t>
            </a:r>
            <a:r>
              <a:rPr lang="en-US" sz="900" i="1" dirty="0">
                <a:ea typeface="Verdana"/>
              </a:rPr>
              <a:t> om det </a:t>
            </a:r>
            <a:r>
              <a:rPr lang="en-US" sz="900" i="1" dirty="0" err="1">
                <a:ea typeface="Verdana"/>
              </a:rPr>
              <a:t>skal</a:t>
            </a:r>
            <a:r>
              <a:rPr lang="en-US" sz="900" i="1" dirty="0">
                <a:ea typeface="Verdana"/>
              </a:rPr>
              <a:t> </a:t>
            </a:r>
            <a:r>
              <a:rPr lang="en-US" sz="900" i="1" dirty="0" err="1">
                <a:ea typeface="Verdana"/>
              </a:rPr>
              <a:t>skrivast</a:t>
            </a:r>
            <a:r>
              <a:rPr lang="en-US" sz="900" i="1" dirty="0">
                <a:ea typeface="Verdana"/>
              </a:rPr>
              <a:t> </a:t>
            </a:r>
            <a:r>
              <a:rPr lang="en-US" sz="900" i="1" dirty="0" err="1">
                <a:ea typeface="Verdana"/>
              </a:rPr>
              <a:t>noko</a:t>
            </a:r>
            <a:r>
              <a:rPr lang="en-US" sz="900" i="1" dirty="0">
                <a:ea typeface="Verdana"/>
              </a:rPr>
              <a:t> </a:t>
            </a:r>
            <a:r>
              <a:rPr lang="en-US" sz="900" i="1" dirty="0" err="1">
                <a:ea typeface="Verdana"/>
              </a:rPr>
              <a:t>rekning</a:t>
            </a:r>
            <a:r>
              <a:rPr lang="en-US" sz="900" i="1" dirty="0">
                <a:ea typeface="Verdana"/>
              </a:rPr>
              <a:t>/</a:t>
            </a:r>
            <a:r>
              <a:rPr lang="en-US" sz="900" i="1" dirty="0" err="1">
                <a:ea typeface="Verdana"/>
              </a:rPr>
              <a:t>takstar</a:t>
            </a:r>
            <a:r>
              <a:rPr lang="en-US" sz="900" i="1" dirty="0">
                <a:ea typeface="Verdana"/>
              </a:rPr>
              <a:t> for </a:t>
            </a:r>
            <a:r>
              <a:rPr lang="en-US" sz="900" i="1" dirty="0" err="1">
                <a:ea typeface="Verdana"/>
              </a:rPr>
              <a:t>denne</a:t>
            </a:r>
            <a:r>
              <a:rPr lang="en-US" sz="900" i="1" dirty="0">
                <a:ea typeface="Verdana"/>
              </a:rPr>
              <a:t> </a:t>
            </a:r>
            <a:r>
              <a:rPr lang="en-US" sz="900" i="1" dirty="0" err="1">
                <a:ea typeface="Verdana"/>
              </a:rPr>
              <a:t>samtalen</a:t>
            </a:r>
            <a:r>
              <a:rPr lang="en-US" sz="900" i="1" dirty="0">
                <a:ea typeface="Verdana"/>
              </a:rPr>
              <a:t> ?</a:t>
            </a:r>
          </a:p>
          <a:p>
            <a:pPr marL="0" indent="0">
              <a:buNone/>
            </a:pPr>
            <a:endParaRPr lang="en-US" sz="1200" dirty="0">
              <a:ea typeface="Verdana"/>
            </a:endParaRPr>
          </a:p>
          <a:p>
            <a:pPr marL="0" indent="0">
              <a:buNone/>
            </a:pPr>
            <a:endParaRPr lang="en-US" sz="1200" dirty="0">
              <a:ea typeface="Verdana"/>
            </a:endParaRPr>
          </a:p>
          <a:p>
            <a:pPr marL="0" indent="0">
              <a:buNone/>
            </a:pPr>
            <a:r>
              <a:rPr lang="en-US" sz="1200" b="1" dirty="0">
                <a:solidFill>
                  <a:srgbClr val="002060"/>
                </a:solidFill>
                <a:ea typeface="Verdana"/>
              </a:rPr>
              <a:t>Svar:</a:t>
            </a:r>
            <a:br>
              <a:rPr lang="en-US" sz="1200" dirty="0">
                <a:solidFill>
                  <a:srgbClr val="002060"/>
                </a:solidFill>
                <a:ea typeface="Verdana"/>
              </a:rPr>
            </a:br>
            <a:r>
              <a:rPr lang="en-US" sz="1200" dirty="0">
                <a:solidFill>
                  <a:srgbClr val="002060"/>
                </a:solidFill>
                <a:ea typeface="Verdana"/>
              </a:rPr>
              <a:t>Her </a:t>
            </a:r>
            <a:r>
              <a:rPr lang="en-US" sz="1200" dirty="0" err="1">
                <a:solidFill>
                  <a:srgbClr val="002060"/>
                </a:solidFill>
                <a:ea typeface="Verdana"/>
              </a:rPr>
              <a:t>har</a:t>
            </a:r>
            <a:r>
              <a:rPr lang="en-US" sz="1200" dirty="0">
                <a:solidFill>
                  <a:srgbClr val="002060"/>
                </a:solidFill>
                <a:ea typeface="Verdana"/>
              </a:rPr>
              <a:t> </a:t>
            </a:r>
            <a:r>
              <a:rPr lang="en-US" sz="1200" dirty="0" err="1">
                <a:solidFill>
                  <a:srgbClr val="002060"/>
                </a:solidFill>
                <a:ea typeface="Verdana"/>
              </a:rPr>
              <a:t>sjukepleier</a:t>
            </a:r>
            <a:r>
              <a:rPr lang="en-US" sz="1200" dirty="0">
                <a:solidFill>
                  <a:srgbClr val="002060"/>
                </a:solidFill>
                <a:ea typeface="Verdana"/>
              </a:rPr>
              <a:t> </a:t>
            </a:r>
            <a:r>
              <a:rPr lang="en-US" sz="1200" dirty="0" err="1">
                <a:solidFill>
                  <a:srgbClr val="002060"/>
                </a:solidFill>
                <a:ea typeface="Verdana"/>
              </a:rPr>
              <a:t>snakka</a:t>
            </a:r>
            <a:r>
              <a:rPr lang="en-US" sz="1200" dirty="0">
                <a:solidFill>
                  <a:srgbClr val="002060"/>
                </a:solidFill>
                <a:ea typeface="Verdana"/>
              </a:rPr>
              <a:t> med </a:t>
            </a:r>
            <a:r>
              <a:rPr lang="en-US" sz="1200" dirty="0" err="1">
                <a:solidFill>
                  <a:srgbClr val="002060"/>
                </a:solidFill>
                <a:ea typeface="Verdana"/>
              </a:rPr>
              <a:t>pasienten</a:t>
            </a:r>
            <a:r>
              <a:rPr lang="en-US" sz="1200" dirty="0">
                <a:solidFill>
                  <a:srgbClr val="002060"/>
                </a:solidFill>
                <a:ea typeface="Verdana"/>
              </a:rPr>
              <a:t> om </a:t>
            </a:r>
            <a:r>
              <a:rPr lang="en-US" sz="1200" dirty="0" err="1">
                <a:solidFill>
                  <a:srgbClr val="002060"/>
                </a:solidFill>
                <a:ea typeface="Verdana"/>
              </a:rPr>
              <a:t>allmenntilstand</a:t>
            </a:r>
            <a:r>
              <a:rPr lang="en-US" sz="1200" dirty="0">
                <a:solidFill>
                  <a:srgbClr val="002060"/>
                </a:solidFill>
                <a:ea typeface="Verdana"/>
              </a:rPr>
              <a:t>, </a:t>
            </a:r>
            <a:r>
              <a:rPr lang="en-US" sz="1200" dirty="0" err="1">
                <a:solidFill>
                  <a:srgbClr val="002060"/>
                </a:solidFill>
                <a:ea typeface="Verdana"/>
              </a:rPr>
              <a:t>og</a:t>
            </a:r>
            <a:r>
              <a:rPr lang="en-US" sz="1200" dirty="0">
                <a:solidFill>
                  <a:srgbClr val="002060"/>
                </a:solidFill>
                <a:ea typeface="Verdana"/>
              </a:rPr>
              <a:t> </a:t>
            </a:r>
            <a:r>
              <a:rPr lang="en-US" sz="1200" dirty="0" err="1">
                <a:solidFill>
                  <a:srgbClr val="002060"/>
                </a:solidFill>
                <a:ea typeface="Verdana"/>
              </a:rPr>
              <a:t>gitt</a:t>
            </a:r>
            <a:r>
              <a:rPr lang="en-US" sz="1200" dirty="0">
                <a:solidFill>
                  <a:srgbClr val="002060"/>
                </a:solidFill>
                <a:ea typeface="Verdana"/>
              </a:rPr>
              <a:t> </a:t>
            </a:r>
            <a:r>
              <a:rPr lang="en-US" sz="1200" dirty="0" err="1">
                <a:solidFill>
                  <a:srgbClr val="002060"/>
                </a:solidFill>
                <a:ea typeface="Verdana"/>
              </a:rPr>
              <a:t>råd</a:t>
            </a:r>
            <a:r>
              <a:rPr lang="en-US" sz="1200" dirty="0">
                <a:solidFill>
                  <a:srgbClr val="002060"/>
                </a:solidFill>
                <a:ea typeface="Verdana"/>
              </a:rPr>
              <a:t> </a:t>
            </a:r>
            <a:r>
              <a:rPr lang="en-US" sz="1200" dirty="0" err="1">
                <a:solidFill>
                  <a:srgbClr val="002060"/>
                </a:solidFill>
                <a:ea typeface="Verdana"/>
              </a:rPr>
              <a:t>opp</a:t>
            </a:r>
            <a:r>
              <a:rPr lang="en-US" sz="1200" dirty="0">
                <a:solidFill>
                  <a:srgbClr val="002060"/>
                </a:solidFill>
                <a:ea typeface="Verdana"/>
              </a:rPr>
              <a:t> mot </a:t>
            </a:r>
            <a:r>
              <a:rPr lang="en-US" sz="1200" dirty="0" err="1">
                <a:solidFill>
                  <a:srgbClr val="002060"/>
                </a:solidFill>
                <a:ea typeface="Verdana"/>
              </a:rPr>
              <a:t>influensaplagene</a:t>
            </a:r>
            <a:r>
              <a:rPr lang="en-US" sz="1200" dirty="0">
                <a:solidFill>
                  <a:srgbClr val="002060"/>
                </a:solidFill>
                <a:ea typeface="Verdana"/>
              </a:rPr>
              <a:t>, </a:t>
            </a:r>
            <a:r>
              <a:rPr lang="en-US" sz="1200" dirty="0" err="1">
                <a:solidFill>
                  <a:srgbClr val="002060"/>
                </a:solidFill>
                <a:ea typeface="Verdana"/>
              </a:rPr>
              <a:t>og</a:t>
            </a:r>
            <a:r>
              <a:rPr lang="en-US" sz="1200" dirty="0">
                <a:solidFill>
                  <a:srgbClr val="002060"/>
                </a:solidFill>
                <a:ea typeface="Verdana"/>
              </a:rPr>
              <a:t> </a:t>
            </a:r>
            <a:r>
              <a:rPr lang="en-US" sz="1200" dirty="0" err="1">
                <a:solidFill>
                  <a:srgbClr val="002060"/>
                </a:solidFill>
                <a:ea typeface="Verdana"/>
              </a:rPr>
              <a:t>dette</a:t>
            </a:r>
            <a:r>
              <a:rPr lang="en-US" sz="1200" dirty="0">
                <a:solidFill>
                  <a:srgbClr val="002060"/>
                </a:solidFill>
                <a:ea typeface="Verdana"/>
              </a:rPr>
              <a:t> er </a:t>
            </a:r>
            <a:r>
              <a:rPr lang="en-US" sz="1200" dirty="0" err="1">
                <a:solidFill>
                  <a:srgbClr val="002060"/>
                </a:solidFill>
                <a:ea typeface="Verdana"/>
              </a:rPr>
              <a:t>dokumentert</a:t>
            </a:r>
            <a:r>
              <a:rPr lang="en-US" sz="1200" dirty="0">
                <a:solidFill>
                  <a:srgbClr val="002060"/>
                </a:solidFill>
                <a:ea typeface="Verdana"/>
              </a:rPr>
              <a:t> </a:t>
            </a:r>
            <a:r>
              <a:rPr lang="en-US" sz="1200" dirty="0" err="1">
                <a:solidFill>
                  <a:srgbClr val="002060"/>
                </a:solidFill>
                <a:ea typeface="Verdana"/>
              </a:rPr>
              <a:t>i</a:t>
            </a:r>
            <a:r>
              <a:rPr lang="en-US" sz="1200" dirty="0">
                <a:solidFill>
                  <a:srgbClr val="002060"/>
                </a:solidFill>
                <a:ea typeface="Verdana"/>
              </a:rPr>
              <a:t> journal.</a:t>
            </a:r>
          </a:p>
          <a:p>
            <a:pPr marL="0" indent="0">
              <a:buNone/>
            </a:pPr>
            <a:endParaRPr lang="en-US" sz="1200" dirty="0">
              <a:solidFill>
                <a:srgbClr val="002060"/>
              </a:solidFill>
              <a:ea typeface="Verdana"/>
            </a:endParaRPr>
          </a:p>
          <a:p>
            <a:pPr marL="0" indent="0">
              <a:buNone/>
            </a:pPr>
            <a:r>
              <a:rPr lang="en-US" sz="1200" dirty="0" err="1">
                <a:solidFill>
                  <a:srgbClr val="002060"/>
                </a:solidFill>
                <a:ea typeface="Verdana"/>
              </a:rPr>
              <a:t>Takst</a:t>
            </a:r>
            <a:r>
              <a:rPr lang="en-US" sz="1200" dirty="0">
                <a:solidFill>
                  <a:srgbClr val="002060"/>
                </a:solidFill>
                <a:ea typeface="Verdana"/>
              </a:rPr>
              <a:t> 1bd </a:t>
            </a:r>
            <a:r>
              <a:rPr lang="en-US" sz="1200" dirty="0" err="1">
                <a:solidFill>
                  <a:srgbClr val="002060"/>
                </a:solidFill>
                <a:ea typeface="Verdana"/>
              </a:rPr>
              <a:t>nyttast</a:t>
            </a:r>
            <a:r>
              <a:rPr lang="en-US" sz="1200" dirty="0">
                <a:solidFill>
                  <a:srgbClr val="002060"/>
                </a:solidFill>
                <a:ea typeface="Verdana"/>
              </a:rPr>
              <a:t>  (det </a:t>
            </a:r>
            <a:r>
              <a:rPr lang="en-US" sz="1200" dirty="0" err="1">
                <a:solidFill>
                  <a:srgbClr val="002060"/>
                </a:solidFill>
                <a:ea typeface="Verdana"/>
              </a:rPr>
              <a:t>kan</a:t>
            </a:r>
            <a:r>
              <a:rPr lang="en-US" sz="1200" dirty="0">
                <a:solidFill>
                  <a:srgbClr val="002060"/>
                </a:solidFill>
                <a:ea typeface="Verdana"/>
              </a:rPr>
              <a:t> </a:t>
            </a:r>
            <a:r>
              <a:rPr lang="en-US" sz="1200" dirty="0" err="1">
                <a:solidFill>
                  <a:srgbClr val="002060"/>
                </a:solidFill>
                <a:ea typeface="Verdana"/>
              </a:rPr>
              <a:t>ikkje</a:t>
            </a:r>
            <a:r>
              <a:rPr lang="en-US" sz="1200" dirty="0">
                <a:solidFill>
                  <a:srgbClr val="002060"/>
                </a:solidFill>
                <a:ea typeface="Verdana"/>
              </a:rPr>
              <a:t> </a:t>
            </a:r>
            <a:r>
              <a:rPr lang="en-US" sz="1200" dirty="0" err="1">
                <a:solidFill>
                  <a:srgbClr val="002060"/>
                </a:solidFill>
                <a:ea typeface="Verdana"/>
              </a:rPr>
              <a:t>nyttast</a:t>
            </a:r>
            <a:r>
              <a:rPr lang="en-US" sz="1200" dirty="0">
                <a:solidFill>
                  <a:srgbClr val="002060"/>
                </a:solidFill>
                <a:ea typeface="Verdana"/>
              </a:rPr>
              <a:t> </a:t>
            </a:r>
            <a:r>
              <a:rPr lang="en-US" sz="1200" dirty="0" err="1">
                <a:solidFill>
                  <a:srgbClr val="002060"/>
                </a:solidFill>
                <a:ea typeface="Verdana"/>
              </a:rPr>
              <a:t>takst</a:t>
            </a:r>
            <a:r>
              <a:rPr lang="en-US" sz="1200" dirty="0">
                <a:solidFill>
                  <a:srgbClr val="002060"/>
                </a:solidFill>
                <a:ea typeface="Verdana"/>
              </a:rPr>
              <a:t> 1bk, </a:t>
            </a:r>
            <a:r>
              <a:rPr lang="en-US" sz="1200" dirty="0" err="1">
                <a:solidFill>
                  <a:srgbClr val="002060"/>
                </a:solidFill>
                <a:ea typeface="Verdana"/>
              </a:rPr>
              <a:t>då</a:t>
            </a:r>
            <a:r>
              <a:rPr lang="en-US" sz="1200" dirty="0">
                <a:solidFill>
                  <a:srgbClr val="002060"/>
                </a:solidFill>
                <a:ea typeface="Verdana"/>
              </a:rPr>
              <a:t> </a:t>
            </a:r>
            <a:r>
              <a:rPr lang="en-US" sz="1200" dirty="0" err="1">
                <a:solidFill>
                  <a:srgbClr val="002060"/>
                </a:solidFill>
                <a:ea typeface="Verdana"/>
              </a:rPr>
              <a:t>kveldstakstar</a:t>
            </a:r>
            <a:r>
              <a:rPr lang="en-US" sz="1200" dirty="0">
                <a:solidFill>
                  <a:srgbClr val="002060"/>
                </a:solidFill>
                <a:ea typeface="Verdana"/>
              </a:rPr>
              <a:t> </a:t>
            </a:r>
            <a:r>
              <a:rPr lang="en-US" sz="1200" dirty="0" err="1">
                <a:solidFill>
                  <a:srgbClr val="002060"/>
                </a:solidFill>
                <a:ea typeface="Verdana"/>
              </a:rPr>
              <a:t>ikkje</a:t>
            </a:r>
            <a:r>
              <a:rPr lang="en-US" sz="1200" dirty="0">
                <a:solidFill>
                  <a:srgbClr val="002060"/>
                </a:solidFill>
                <a:ea typeface="Verdana"/>
              </a:rPr>
              <a:t> </a:t>
            </a:r>
            <a:r>
              <a:rPr lang="en-US" sz="1200" dirty="0" err="1">
                <a:solidFill>
                  <a:srgbClr val="002060"/>
                </a:solidFill>
                <a:ea typeface="Verdana"/>
              </a:rPr>
              <a:t>kan</a:t>
            </a:r>
            <a:r>
              <a:rPr lang="en-US" sz="1200" dirty="0">
                <a:solidFill>
                  <a:srgbClr val="002060"/>
                </a:solidFill>
                <a:ea typeface="Verdana"/>
              </a:rPr>
              <a:t> </a:t>
            </a:r>
            <a:r>
              <a:rPr lang="en-US" sz="1200" dirty="0" err="1">
                <a:solidFill>
                  <a:srgbClr val="002060"/>
                </a:solidFill>
                <a:ea typeface="Verdana"/>
              </a:rPr>
              <a:t>takast</a:t>
            </a:r>
            <a:r>
              <a:rPr lang="en-US" sz="1200" dirty="0">
                <a:solidFill>
                  <a:srgbClr val="002060"/>
                </a:solidFill>
                <a:ea typeface="Verdana"/>
              </a:rPr>
              <a:t> </a:t>
            </a:r>
          </a:p>
          <a:p>
            <a:pPr marL="0" indent="0">
              <a:buNone/>
            </a:pPr>
            <a:r>
              <a:rPr lang="en-US" sz="1200" dirty="0" err="1">
                <a:solidFill>
                  <a:srgbClr val="002060"/>
                </a:solidFill>
                <a:ea typeface="Verdana"/>
              </a:rPr>
              <a:t>før</a:t>
            </a:r>
            <a:r>
              <a:rPr lang="en-US" sz="1200" dirty="0">
                <a:solidFill>
                  <a:srgbClr val="002060"/>
                </a:solidFill>
                <a:ea typeface="Verdana"/>
              </a:rPr>
              <a:t> </a:t>
            </a:r>
            <a:r>
              <a:rPr lang="en-US" sz="1200" dirty="0" err="1">
                <a:solidFill>
                  <a:srgbClr val="002060"/>
                </a:solidFill>
                <a:ea typeface="Verdana"/>
              </a:rPr>
              <a:t>etter</a:t>
            </a:r>
            <a:r>
              <a:rPr lang="en-US" sz="1200" dirty="0">
                <a:solidFill>
                  <a:srgbClr val="002060"/>
                </a:solidFill>
                <a:ea typeface="Verdana"/>
              </a:rPr>
              <a:t> </a:t>
            </a:r>
            <a:r>
              <a:rPr lang="en-US" sz="1200" dirty="0" err="1">
                <a:solidFill>
                  <a:srgbClr val="002060"/>
                </a:solidFill>
                <a:ea typeface="Verdana"/>
              </a:rPr>
              <a:t>klokka</a:t>
            </a:r>
            <a:r>
              <a:rPr lang="en-US" sz="1200" dirty="0">
                <a:solidFill>
                  <a:srgbClr val="002060"/>
                </a:solidFill>
                <a:ea typeface="Verdana"/>
              </a:rPr>
              <a:t> 16, </a:t>
            </a:r>
            <a:r>
              <a:rPr lang="en-US" sz="1200" dirty="0" err="1">
                <a:solidFill>
                  <a:srgbClr val="002060"/>
                </a:solidFill>
                <a:ea typeface="Verdana"/>
              </a:rPr>
              <a:t>sjølv</a:t>
            </a:r>
            <a:r>
              <a:rPr lang="en-US" sz="1200" dirty="0">
                <a:solidFill>
                  <a:srgbClr val="002060"/>
                </a:solidFill>
                <a:ea typeface="Verdana"/>
              </a:rPr>
              <a:t> om </a:t>
            </a:r>
            <a:r>
              <a:rPr lang="en-US" sz="1200" dirty="0" err="1">
                <a:solidFill>
                  <a:srgbClr val="002060"/>
                </a:solidFill>
                <a:ea typeface="Verdana"/>
              </a:rPr>
              <a:t>legevakta</a:t>
            </a:r>
            <a:r>
              <a:rPr lang="en-US" sz="1200" dirty="0">
                <a:solidFill>
                  <a:srgbClr val="002060"/>
                </a:solidFill>
                <a:ea typeface="Verdana"/>
              </a:rPr>
              <a:t> </a:t>
            </a:r>
            <a:r>
              <a:rPr lang="en-US" sz="1200" dirty="0" err="1">
                <a:solidFill>
                  <a:srgbClr val="002060"/>
                </a:solidFill>
                <a:ea typeface="Verdana"/>
              </a:rPr>
              <a:t>startar</a:t>
            </a:r>
            <a:r>
              <a:rPr lang="en-US" sz="1200" dirty="0">
                <a:solidFill>
                  <a:srgbClr val="002060"/>
                </a:solidFill>
                <a:ea typeface="Verdana"/>
              </a:rPr>
              <a:t> kl 1530)</a:t>
            </a:r>
          </a:p>
        </p:txBody>
      </p:sp>
      <p:sp>
        <p:nvSpPr>
          <p:cNvPr id="4" name="Date Placeholder 3">
            <a:extLst>
              <a:ext uri="{FF2B5EF4-FFF2-40B4-BE49-F238E27FC236}">
                <a16:creationId xmlns:a16="http://schemas.microsoft.com/office/drawing/2014/main" id="{56A9753D-2329-AE0C-EB97-225A802E28DD}"/>
              </a:ext>
            </a:extLst>
          </p:cNvPr>
          <p:cNvSpPr>
            <a:spLocks noGrp="1"/>
          </p:cNvSpPr>
          <p:nvPr>
            <p:ph type="dt" sz="half" idx="10"/>
          </p:nvPr>
        </p:nvSpPr>
        <p:spPr/>
        <p:txBody>
          <a:bodyPr/>
          <a:lstStyle/>
          <a:p>
            <a:pPr>
              <a:defRPr/>
            </a:pPr>
            <a:endParaRPr lang="en-US" dirty="0"/>
          </a:p>
        </p:txBody>
      </p:sp>
      <p:sp>
        <p:nvSpPr>
          <p:cNvPr id="5" name="Slide Number Placeholder 4">
            <a:extLst>
              <a:ext uri="{FF2B5EF4-FFF2-40B4-BE49-F238E27FC236}">
                <a16:creationId xmlns:a16="http://schemas.microsoft.com/office/drawing/2014/main" id="{715E7000-63B2-268E-6DB0-16F2B95DF71D}"/>
              </a:ext>
            </a:extLst>
          </p:cNvPr>
          <p:cNvSpPr>
            <a:spLocks noGrp="1"/>
          </p:cNvSpPr>
          <p:nvPr>
            <p:ph type="sldNum" sz="quarter" idx="11"/>
          </p:nvPr>
        </p:nvSpPr>
        <p:spPr/>
        <p:txBody>
          <a:bodyPr/>
          <a:lstStyle/>
          <a:p>
            <a:pPr>
              <a:defRPr/>
            </a:pPr>
            <a:fld id="{1F96BEB5-9B3A-4F47-934E-7029C6AC77DC}" type="slidenum">
              <a:rPr lang="en-US"/>
              <a:pPr>
                <a:defRPr/>
              </a:pPr>
              <a:t>12</a:t>
            </a:fld>
            <a:endParaRPr lang="en-US" dirty="0"/>
          </a:p>
        </p:txBody>
      </p:sp>
    </p:spTree>
    <p:extLst>
      <p:ext uri="{BB962C8B-B14F-4D97-AF65-F5344CB8AC3E}">
        <p14:creationId xmlns:p14="http://schemas.microsoft.com/office/powerpoint/2010/main" val="1663661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884" y="861059"/>
            <a:ext cx="8280121" cy="3598445"/>
          </a:xfrm>
        </p:spPr>
        <p:txBody>
          <a:bodyPr>
            <a:normAutofit/>
          </a:bodyPr>
          <a:lstStyle/>
          <a:p>
            <a:pPr>
              <a:buNone/>
            </a:pPr>
            <a:r>
              <a:rPr lang="nn-NO" altLang="nb-NO" sz="1000" dirty="0">
                <a:latin typeface="Verdana" pitchFamily="34" charset="0"/>
                <a:cs typeface="Verdana" pitchFamily="34" charset="0"/>
              </a:rPr>
              <a:t>	</a:t>
            </a:r>
            <a:endParaRPr lang="en-US" sz="1200" dirty="0"/>
          </a:p>
          <a:p>
            <a:pPr marL="0" indent="0">
              <a:buNone/>
            </a:pPr>
            <a:r>
              <a:rPr lang="nn-NO" altLang="nb-NO" sz="1200" dirty="0">
                <a:cs typeface="Verdana" pitchFamily="34" charset="0"/>
              </a:rPr>
              <a:t>Neste innringar er mor til ein gut på 14 år.  Guten har sterke magesmerter, og etter å ha konferert med vakthavande lege avtalar dei at pasienten skal kome på legevakta med ein gong for undersøking.</a:t>
            </a:r>
          </a:p>
          <a:p>
            <a:pPr marL="0" indent="0">
              <a:buNone/>
            </a:pPr>
            <a:r>
              <a:rPr lang="nn-NO" altLang="nb-NO" sz="1200" dirty="0">
                <a:cs typeface="Verdana" pitchFamily="34" charset="0"/>
              </a:rPr>
              <a:t>Pasienten kjem på kontoret kl. 1610.</a:t>
            </a:r>
          </a:p>
          <a:p>
            <a:pPr marL="0" indent="0">
              <a:buNone/>
            </a:pPr>
            <a:r>
              <a:rPr lang="nn-NO" altLang="nb-NO" sz="1200" dirty="0">
                <a:cs typeface="Verdana" pitchFamily="34" charset="0"/>
              </a:rPr>
              <a:t>Legen undersøker pasienten og tar  </a:t>
            </a:r>
            <a:r>
              <a:rPr lang="nn-NO" altLang="nb-NO" sz="1200" dirty="0" err="1">
                <a:cs typeface="Verdana" pitchFamily="34" charset="0"/>
              </a:rPr>
              <a:t>crp</a:t>
            </a:r>
            <a:r>
              <a:rPr lang="nn-NO" altLang="nb-NO" sz="1200" dirty="0">
                <a:cs typeface="Verdana" pitchFamily="34" charset="0"/>
              </a:rPr>
              <a:t>, </a:t>
            </a:r>
            <a:r>
              <a:rPr lang="nn-NO" altLang="nb-NO" sz="1200" dirty="0" err="1">
                <a:cs typeface="Verdana" pitchFamily="34" charset="0"/>
              </a:rPr>
              <a:t>leukocyttar</a:t>
            </a:r>
            <a:r>
              <a:rPr lang="nn-NO" altLang="nb-NO" sz="1200" dirty="0">
                <a:cs typeface="Verdana" pitchFamily="34" charset="0"/>
              </a:rPr>
              <a:t> og </a:t>
            </a:r>
            <a:r>
              <a:rPr lang="nn-NO" altLang="nb-NO" sz="1200" dirty="0" err="1">
                <a:cs typeface="Verdana" pitchFamily="34" charset="0"/>
              </a:rPr>
              <a:t>urinstix</a:t>
            </a:r>
            <a:r>
              <a:rPr lang="nn-NO" altLang="nb-NO" sz="1200" dirty="0">
                <a:cs typeface="Verdana" pitchFamily="34" charset="0"/>
              </a:rPr>
              <a:t>.</a:t>
            </a:r>
          </a:p>
          <a:p>
            <a:pPr marL="0" indent="0">
              <a:buNone/>
            </a:pPr>
            <a:endParaRPr lang="nn-NO" altLang="nb-NO" sz="1200" dirty="0">
              <a:latin typeface="Verdana" pitchFamily="34" charset="0"/>
              <a:cs typeface="Verdana" pitchFamily="34" charset="0"/>
            </a:endParaRPr>
          </a:p>
          <a:p>
            <a:pPr marL="0" indent="0">
              <a:buNone/>
            </a:pPr>
            <a:r>
              <a:rPr lang="nn-NO" altLang="nb-NO" sz="1200" dirty="0">
                <a:cs typeface="Verdana" pitchFamily="34" charset="0"/>
              </a:rPr>
              <a:t>Ut i frå pasientens </a:t>
            </a:r>
            <a:r>
              <a:rPr lang="nn-NO" altLang="nb-NO" sz="1200" dirty="0" err="1">
                <a:cs typeface="Verdana" pitchFamily="34" charset="0"/>
              </a:rPr>
              <a:t>beskrivelse</a:t>
            </a:r>
            <a:r>
              <a:rPr lang="nn-NO" altLang="nb-NO" sz="1200" dirty="0">
                <a:cs typeface="Verdana" pitchFamily="34" charset="0"/>
              </a:rPr>
              <a:t> av sjukehistorie med kvalme og oppkast, samt </a:t>
            </a:r>
            <a:r>
              <a:rPr lang="nn-NO" altLang="nb-NO" sz="1200" dirty="0" err="1">
                <a:cs typeface="Verdana" pitchFamily="34" charset="0"/>
              </a:rPr>
              <a:t>trykkømhet</a:t>
            </a:r>
            <a:r>
              <a:rPr lang="nn-NO" altLang="nb-NO" sz="1200" dirty="0">
                <a:cs typeface="Verdana" pitchFamily="34" charset="0"/>
              </a:rPr>
              <a:t> mistenker han </a:t>
            </a:r>
            <a:r>
              <a:rPr lang="nn-NO" altLang="nb-NO" sz="1200" dirty="0" err="1">
                <a:cs typeface="Verdana" pitchFamily="34" charset="0"/>
              </a:rPr>
              <a:t>blindtarmsbetennelse</a:t>
            </a:r>
            <a:r>
              <a:rPr lang="nn-NO" altLang="nb-NO" sz="1200" dirty="0">
                <a:cs typeface="Verdana" pitchFamily="34" charset="0"/>
              </a:rPr>
              <a:t> og sender pasienten i ambulanse til sjukehuset for nærare vurdering.</a:t>
            </a:r>
          </a:p>
          <a:p>
            <a:pPr marL="0" indent="0">
              <a:buNone/>
            </a:pPr>
            <a:r>
              <a:rPr lang="nn-NO" altLang="nb-NO" sz="1200" dirty="0">
                <a:cs typeface="Verdana" pitchFamily="34" charset="0"/>
              </a:rPr>
              <a:t>Undersøkinga av pasienten tek 33 minutt.</a:t>
            </a:r>
          </a:p>
          <a:p>
            <a:pPr marL="0" indent="0">
              <a:buNone/>
            </a:pPr>
            <a:endParaRPr lang="nn-NO" altLang="nb-NO" sz="1200" dirty="0">
              <a:latin typeface="Verdana" pitchFamily="34" charset="0"/>
              <a:cs typeface="Verdana" pitchFamily="34" charset="0"/>
            </a:endParaRPr>
          </a:p>
          <a:p>
            <a:pPr marL="0" indent="0">
              <a:buNone/>
            </a:pPr>
            <a:r>
              <a:rPr lang="nn-NO" altLang="nb-NO" sz="1200" dirty="0">
                <a:cs typeface="Verdana" pitchFamily="34" charset="0"/>
              </a:rPr>
              <a:t>Korleis ser rekninga for denne pasienten ut? </a:t>
            </a:r>
            <a:endParaRPr lang="nn-NO" altLang="nb-NO" sz="1200" dirty="0">
              <a:latin typeface="Verdana" pitchFamily="34" charset="0"/>
              <a:cs typeface="Verdana" pitchFamily="34" charset="0"/>
            </a:endParaRPr>
          </a:p>
          <a:p>
            <a:pPr marL="0" indent="0">
              <a:buNone/>
            </a:pPr>
            <a:endParaRPr lang="nn-NO" altLang="nb-NO" sz="1200" dirty="0">
              <a:latin typeface="Verdana" pitchFamily="34" charset="0"/>
              <a:cs typeface="Verdana" pitchFamily="34" charset="0"/>
            </a:endParaRPr>
          </a:p>
          <a:p>
            <a:pPr marL="0" indent="0">
              <a:buNone/>
            </a:pPr>
            <a:endParaRPr lang="nn-NO" dirty="0"/>
          </a:p>
          <a:p>
            <a:pPr marL="0" indent="0">
              <a:buNone/>
            </a:pPr>
            <a:endParaRPr lang="nn-NO"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13</a:t>
            </a:fld>
            <a:endParaRPr lang="en-US"/>
          </a:p>
        </p:txBody>
      </p:sp>
    </p:spTree>
    <p:extLst>
      <p:ext uri="{BB962C8B-B14F-4D97-AF65-F5344CB8AC3E}">
        <p14:creationId xmlns:p14="http://schemas.microsoft.com/office/powerpoint/2010/main" val="72566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8884" y="275427"/>
            <a:ext cx="8280121" cy="4184078"/>
          </a:xfrm>
        </p:spPr>
        <p:txBody>
          <a:bodyPr>
            <a:normAutofit/>
          </a:bodyPr>
          <a:lstStyle/>
          <a:p>
            <a:pPr>
              <a:buNone/>
            </a:pPr>
            <a:r>
              <a:rPr lang="nn-NO" altLang="nb-NO" sz="1000" dirty="0">
                <a:latin typeface="Verdana" pitchFamily="34" charset="0"/>
                <a:cs typeface="Verdana" pitchFamily="34" charset="0"/>
              </a:rPr>
              <a:t>	</a:t>
            </a:r>
            <a:endParaRPr lang="en-US" sz="1200" dirty="0"/>
          </a:p>
          <a:p>
            <a:pPr marL="0" indent="0">
              <a:buNone/>
            </a:pPr>
            <a:r>
              <a:rPr lang="nn-NO" altLang="nb-NO" sz="900" i="1" dirty="0">
                <a:cs typeface="Verdana" pitchFamily="34" charset="0"/>
              </a:rPr>
              <a:t>Neste innringar er mor til ein gut på 14 år.  Guten har sterke magesmerter, og etter å ha konferert med vakthavande lege avtalar dei at pasienten skal kome på legevakta med ein gong for undersøking.</a:t>
            </a:r>
          </a:p>
          <a:p>
            <a:pPr marL="0" indent="0">
              <a:buNone/>
            </a:pPr>
            <a:r>
              <a:rPr lang="nn-NO" altLang="nb-NO" sz="900" i="1" dirty="0">
                <a:cs typeface="Verdana" pitchFamily="34" charset="0"/>
              </a:rPr>
              <a:t>Pasienten kjem på kontoret kl. 1610.</a:t>
            </a:r>
          </a:p>
          <a:p>
            <a:pPr marL="0" indent="0">
              <a:buNone/>
            </a:pPr>
            <a:r>
              <a:rPr lang="nn-NO" altLang="nb-NO" sz="900" i="1" dirty="0">
                <a:cs typeface="Verdana" pitchFamily="34" charset="0"/>
              </a:rPr>
              <a:t>Legen undersøker pasienten og tar  </a:t>
            </a:r>
            <a:r>
              <a:rPr lang="nn-NO" altLang="nb-NO" sz="900" i="1" dirty="0" err="1">
                <a:cs typeface="Verdana" pitchFamily="34" charset="0"/>
              </a:rPr>
              <a:t>crp</a:t>
            </a:r>
            <a:r>
              <a:rPr lang="nn-NO" altLang="nb-NO" sz="900" i="1" dirty="0">
                <a:cs typeface="Verdana" pitchFamily="34" charset="0"/>
              </a:rPr>
              <a:t>, </a:t>
            </a:r>
            <a:r>
              <a:rPr lang="nn-NO" altLang="nb-NO" sz="900" i="1" dirty="0" err="1">
                <a:cs typeface="Verdana" pitchFamily="34" charset="0"/>
              </a:rPr>
              <a:t>leukocyttar</a:t>
            </a:r>
            <a:r>
              <a:rPr lang="nn-NO" altLang="nb-NO" sz="900" i="1" dirty="0">
                <a:cs typeface="Verdana" pitchFamily="34" charset="0"/>
              </a:rPr>
              <a:t> og </a:t>
            </a:r>
            <a:r>
              <a:rPr lang="nn-NO" altLang="nb-NO" sz="900" i="1" dirty="0" err="1">
                <a:cs typeface="Verdana" pitchFamily="34" charset="0"/>
              </a:rPr>
              <a:t>urinstix</a:t>
            </a:r>
            <a:r>
              <a:rPr lang="nn-NO" altLang="nb-NO" sz="900" i="1" dirty="0">
                <a:cs typeface="Verdana" pitchFamily="34" charset="0"/>
              </a:rPr>
              <a:t>.</a:t>
            </a:r>
          </a:p>
          <a:p>
            <a:pPr marL="0" indent="0">
              <a:buNone/>
            </a:pPr>
            <a:endParaRPr lang="nn-NO" altLang="nb-NO" sz="900" i="1" dirty="0">
              <a:latin typeface="Verdana" pitchFamily="34" charset="0"/>
              <a:cs typeface="Verdana" pitchFamily="34" charset="0"/>
            </a:endParaRPr>
          </a:p>
          <a:p>
            <a:pPr marL="0" indent="0">
              <a:buNone/>
            </a:pPr>
            <a:r>
              <a:rPr lang="nn-NO" altLang="nb-NO" sz="900" i="1" dirty="0">
                <a:cs typeface="Verdana" pitchFamily="34" charset="0"/>
              </a:rPr>
              <a:t>Ut i frå pasientens </a:t>
            </a:r>
            <a:r>
              <a:rPr lang="nn-NO" altLang="nb-NO" sz="900" i="1" dirty="0" err="1">
                <a:cs typeface="Verdana" pitchFamily="34" charset="0"/>
              </a:rPr>
              <a:t>beskrivelse</a:t>
            </a:r>
            <a:r>
              <a:rPr lang="nn-NO" altLang="nb-NO" sz="900" i="1" dirty="0">
                <a:cs typeface="Verdana" pitchFamily="34" charset="0"/>
              </a:rPr>
              <a:t> av sjukehistorie med kvalme og oppkast, samt </a:t>
            </a:r>
            <a:r>
              <a:rPr lang="nn-NO" altLang="nb-NO" sz="900" i="1" dirty="0" err="1">
                <a:cs typeface="Verdana" pitchFamily="34" charset="0"/>
              </a:rPr>
              <a:t>trykkømhet</a:t>
            </a:r>
            <a:r>
              <a:rPr lang="nn-NO" altLang="nb-NO" sz="900" i="1" dirty="0">
                <a:cs typeface="Verdana" pitchFamily="34" charset="0"/>
              </a:rPr>
              <a:t> mistenker han </a:t>
            </a:r>
            <a:r>
              <a:rPr lang="nn-NO" altLang="nb-NO" sz="900" i="1" dirty="0" err="1">
                <a:cs typeface="Verdana" pitchFamily="34" charset="0"/>
              </a:rPr>
              <a:t>blindtarmsbetennelse</a:t>
            </a:r>
            <a:r>
              <a:rPr lang="nn-NO" altLang="nb-NO" sz="900" i="1" dirty="0">
                <a:cs typeface="Verdana" pitchFamily="34" charset="0"/>
              </a:rPr>
              <a:t> og sender pasienten i ambulanse til sjukehuset for nærare vurdering.</a:t>
            </a:r>
          </a:p>
          <a:p>
            <a:pPr marL="0" indent="0">
              <a:buNone/>
            </a:pPr>
            <a:r>
              <a:rPr lang="nn-NO" altLang="nb-NO" sz="900" i="1" dirty="0">
                <a:cs typeface="Verdana" pitchFamily="34" charset="0"/>
              </a:rPr>
              <a:t>Undersøkinga av pasienten tek 33 minutt.</a:t>
            </a:r>
          </a:p>
          <a:p>
            <a:pPr marL="0" indent="0">
              <a:buNone/>
            </a:pPr>
            <a:endParaRPr lang="nn-NO" altLang="nb-NO" sz="900" i="1" dirty="0">
              <a:latin typeface="Verdana" pitchFamily="34" charset="0"/>
              <a:cs typeface="Verdana" pitchFamily="34" charset="0"/>
            </a:endParaRPr>
          </a:p>
          <a:p>
            <a:pPr marL="0" indent="0">
              <a:buNone/>
            </a:pPr>
            <a:r>
              <a:rPr lang="nn-NO" altLang="nb-NO" sz="900" i="1" dirty="0">
                <a:cs typeface="Verdana" pitchFamily="34" charset="0"/>
              </a:rPr>
              <a:t>Korleis ser rekninga for denne pasienten ut? </a:t>
            </a:r>
            <a:endParaRPr lang="nn-NO" altLang="nb-NO" sz="900" i="1" dirty="0">
              <a:latin typeface="Verdana" pitchFamily="34" charset="0"/>
              <a:cs typeface="Verdana" pitchFamily="34" charset="0"/>
            </a:endParaRPr>
          </a:p>
          <a:p>
            <a:pPr marL="0" indent="0">
              <a:buNone/>
            </a:pPr>
            <a:endParaRPr lang="nn-NO" altLang="nb-NO" sz="1200" dirty="0">
              <a:latin typeface="Verdana" pitchFamily="34" charset="0"/>
              <a:cs typeface="Verdana" pitchFamily="34" charset="0"/>
            </a:endParaRPr>
          </a:p>
          <a:p>
            <a:pPr marL="0" indent="0">
              <a:buNone/>
            </a:pPr>
            <a:endParaRPr lang="nn-NO" altLang="nb-NO" sz="1200" dirty="0">
              <a:latin typeface="Verdana" pitchFamily="34" charset="0"/>
              <a:cs typeface="Verdana" pitchFamily="34" charset="0"/>
            </a:endParaRPr>
          </a:p>
          <a:p>
            <a:pPr marL="0" indent="0">
              <a:buNone/>
            </a:pPr>
            <a:r>
              <a:rPr lang="nn-NO" altLang="nb-NO" sz="1200" dirty="0">
                <a:solidFill>
                  <a:srgbClr val="002060"/>
                </a:solidFill>
                <a:cs typeface="Verdana" pitchFamily="34" charset="0"/>
              </a:rPr>
              <a:t>Svar:</a:t>
            </a:r>
          </a:p>
          <a:p>
            <a:pPr marL="0" indent="0">
              <a:buNone/>
            </a:pPr>
            <a:r>
              <a:rPr lang="nn-NO" altLang="nb-NO" sz="1200" dirty="0">
                <a:solidFill>
                  <a:srgbClr val="002060"/>
                </a:solidFill>
                <a:cs typeface="Verdana" pitchFamily="34" charset="0"/>
              </a:rPr>
              <a:t>For telefonsamtalen mellom sjukepleier og pasient – ingen takst</a:t>
            </a:r>
          </a:p>
          <a:p>
            <a:pPr marL="0" indent="0">
              <a:buNone/>
            </a:pPr>
            <a:endParaRPr lang="nn-NO" altLang="nb-NO" sz="1200" dirty="0">
              <a:solidFill>
                <a:srgbClr val="002060"/>
              </a:solidFill>
              <a:cs typeface="Verdana" pitchFamily="34" charset="0"/>
            </a:endParaRPr>
          </a:p>
          <a:p>
            <a:pPr marL="0" indent="0">
              <a:buNone/>
            </a:pPr>
            <a:r>
              <a:rPr lang="nn-NO" altLang="nb-NO" sz="1200" dirty="0">
                <a:solidFill>
                  <a:srgbClr val="002060"/>
                </a:solidFill>
                <a:cs typeface="Verdana" pitchFamily="34" charset="0"/>
              </a:rPr>
              <a:t>Konsultasjon: 2ak, 2ck. 705k og 701a for CRP </a:t>
            </a:r>
            <a:endParaRPr lang="nn-NO" altLang="nb-NO" sz="1200" dirty="0">
              <a:solidFill>
                <a:srgbClr val="002060"/>
              </a:solidFill>
              <a:latin typeface="Verdana" pitchFamily="34" charset="0"/>
              <a:cs typeface="Verdana" pitchFamily="34" charset="0"/>
            </a:endParaRPr>
          </a:p>
          <a:p>
            <a:pPr marL="0" indent="0">
              <a:buNone/>
            </a:pPr>
            <a:r>
              <a:rPr lang="nn-NO" altLang="nb-NO" sz="1200" dirty="0">
                <a:solidFill>
                  <a:srgbClr val="002060"/>
                </a:solidFill>
                <a:cs typeface="Verdana" pitchFamily="34" charset="0"/>
              </a:rPr>
              <a:t>(</a:t>
            </a:r>
            <a:r>
              <a:rPr lang="nn-NO" altLang="nb-NO" sz="1200" dirty="0" err="1">
                <a:solidFill>
                  <a:srgbClr val="002060"/>
                </a:solidFill>
                <a:cs typeface="Verdana" pitchFamily="34" charset="0"/>
              </a:rPr>
              <a:t>leukocyttar</a:t>
            </a:r>
            <a:r>
              <a:rPr lang="nn-NO" altLang="nb-NO" sz="1200" dirty="0">
                <a:solidFill>
                  <a:srgbClr val="002060"/>
                </a:solidFill>
                <a:cs typeface="Verdana" pitchFamily="34" charset="0"/>
              </a:rPr>
              <a:t> og </a:t>
            </a:r>
            <a:r>
              <a:rPr lang="nn-NO" altLang="nb-NO" sz="1200" dirty="0" err="1">
                <a:solidFill>
                  <a:srgbClr val="002060"/>
                </a:solidFill>
                <a:cs typeface="Verdana" pitchFamily="34" charset="0"/>
              </a:rPr>
              <a:t>urinstix</a:t>
            </a:r>
            <a:r>
              <a:rPr lang="nn-NO" altLang="nb-NO" sz="1200" dirty="0">
                <a:solidFill>
                  <a:srgbClr val="002060"/>
                </a:solidFill>
                <a:cs typeface="Verdana" pitchFamily="34" charset="0"/>
              </a:rPr>
              <a:t> er inkludert i konsultasjonstaksten og gir ingen ekstra takst.</a:t>
            </a:r>
          </a:p>
          <a:p>
            <a:pPr marL="0" indent="0">
              <a:buNone/>
            </a:pPr>
            <a:endParaRPr lang="nn-NO" dirty="0"/>
          </a:p>
          <a:p>
            <a:pPr marL="0" indent="0">
              <a:buNone/>
            </a:pPr>
            <a:endParaRPr lang="nn-NO" dirty="0"/>
          </a:p>
        </p:txBody>
      </p:sp>
      <p:sp>
        <p:nvSpPr>
          <p:cNvPr id="4" name="Date Placeholder 3"/>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14</a:t>
            </a:fld>
            <a:endParaRPr lang="en-US"/>
          </a:p>
        </p:txBody>
      </p:sp>
    </p:spTree>
    <p:extLst>
      <p:ext uri="{BB962C8B-B14F-4D97-AF65-F5344CB8AC3E}">
        <p14:creationId xmlns:p14="http://schemas.microsoft.com/office/powerpoint/2010/main" val="3146257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88988" y="588475"/>
            <a:ext cx="7810017" cy="3871029"/>
          </a:xfrm>
        </p:spPr>
        <p:txBody>
          <a:bodyPr>
            <a:normAutofit lnSpcReduction="10000"/>
          </a:bodyPr>
          <a:lstStyle/>
          <a:p>
            <a:pPr>
              <a:lnSpc>
                <a:spcPct val="90000"/>
              </a:lnSpc>
              <a:buFontTx/>
              <a:buNone/>
              <a:defRPr/>
            </a:pPr>
            <a:r>
              <a:rPr lang="nn-NO" sz="2400" b="1" dirty="0">
                <a:latin typeface="Verdana" pitchFamily="34" charset="0"/>
                <a:ea typeface="ＭＳ Ｐゴシック" charset="-128"/>
                <a:cs typeface="Verdana" pitchFamily="34" charset="0"/>
              </a:rPr>
              <a:t>Takst 1f</a:t>
            </a:r>
          </a:p>
          <a:p>
            <a:pPr>
              <a:lnSpc>
                <a:spcPct val="90000"/>
              </a:lnSpc>
              <a:buFontTx/>
              <a:buNone/>
              <a:defRPr/>
            </a:pPr>
            <a:endParaRPr lang="nn-NO" sz="2400" b="1" dirty="0">
              <a:latin typeface="Verdana" pitchFamily="34" charset="0"/>
              <a:ea typeface="ＭＳ Ｐゴシック" charset="-128"/>
              <a:cs typeface="Verdana" pitchFamily="34" charset="0"/>
            </a:endParaRPr>
          </a:p>
          <a:p>
            <a:pPr>
              <a:lnSpc>
                <a:spcPct val="90000"/>
              </a:lnSpc>
              <a:buFontTx/>
              <a:buChar char="•"/>
              <a:defRPr/>
            </a:pPr>
            <a:r>
              <a:rPr lang="nn-NO" sz="1400" dirty="0">
                <a:latin typeface="Verdana" pitchFamily="34" charset="0"/>
                <a:cs typeface="Times New Roman" pitchFamily="18" charset="0"/>
              </a:rPr>
              <a:t>Kan krevjast ved nødvendige telefonsamtalar eller skriftlig kommunikasjon om enkeltpasientar med</a:t>
            </a:r>
          </a:p>
          <a:p>
            <a:pPr>
              <a:lnSpc>
                <a:spcPct val="90000"/>
              </a:lnSpc>
              <a:buFontTx/>
              <a:buChar char="•"/>
              <a:defRPr/>
            </a:pPr>
            <a:r>
              <a:rPr lang="nb-NO" sz="1050" b="0" i="0" dirty="0">
                <a:solidFill>
                  <a:srgbClr val="333333"/>
                </a:solidFill>
                <a:effectLst/>
                <a:latin typeface="Helvetica Neue"/>
              </a:rPr>
              <a:t> - </a:t>
            </a:r>
            <a:r>
              <a:rPr lang="nb-NO" sz="1100" b="0" i="0" dirty="0">
                <a:solidFill>
                  <a:srgbClr val="333333"/>
                </a:solidFill>
                <a:effectLst/>
                <a:latin typeface="Helvetica Neue"/>
              </a:rPr>
              <a:t>fysioterapeut</a:t>
            </a:r>
            <a:br>
              <a:rPr lang="nb-NO" sz="1100" dirty="0"/>
            </a:br>
            <a:r>
              <a:rPr lang="nb-NO" sz="1100" b="0" i="0" dirty="0">
                <a:solidFill>
                  <a:srgbClr val="333333"/>
                </a:solidFill>
                <a:effectLst/>
                <a:latin typeface="Helvetica Neue"/>
              </a:rPr>
              <a:t>– kiropraktor</a:t>
            </a:r>
            <a:br>
              <a:rPr lang="nb-NO" sz="1100" dirty="0"/>
            </a:br>
            <a:r>
              <a:rPr lang="nb-NO" sz="1100" b="0" i="0" dirty="0">
                <a:solidFill>
                  <a:srgbClr val="333333"/>
                </a:solidFill>
                <a:effectLst/>
                <a:latin typeface="Helvetica Neue"/>
              </a:rPr>
              <a:t>– kommunal helse -og omsorgstjeneste</a:t>
            </a:r>
            <a:br>
              <a:rPr lang="nb-NO" sz="1100" dirty="0"/>
            </a:br>
            <a:r>
              <a:rPr lang="nb-NO" sz="1100" b="0" i="0" dirty="0">
                <a:solidFill>
                  <a:srgbClr val="333333"/>
                </a:solidFill>
                <a:effectLst/>
                <a:latin typeface="Helvetica Neue"/>
              </a:rPr>
              <a:t>– NAV sosiale tjenester</a:t>
            </a:r>
            <a:br>
              <a:rPr lang="nb-NO" sz="1100" dirty="0"/>
            </a:br>
            <a:r>
              <a:rPr lang="nb-NO" sz="1100" b="0" i="0" dirty="0">
                <a:solidFill>
                  <a:srgbClr val="333333"/>
                </a:solidFill>
                <a:effectLst/>
                <a:latin typeface="Helvetica Neue"/>
              </a:rPr>
              <a:t>– bedriftshelsetjeneste</a:t>
            </a:r>
            <a:br>
              <a:rPr lang="nb-NO" sz="1100" dirty="0"/>
            </a:br>
            <a:r>
              <a:rPr lang="nb-NO" sz="1100" b="0" i="0" dirty="0">
                <a:solidFill>
                  <a:srgbClr val="333333"/>
                </a:solidFill>
                <a:effectLst/>
                <a:latin typeface="Helvetica Neue"/>
              </a:rPr>
              <a:t>– farmasøyt på apotek, i sykehus eller kommunal helse- og omsorgstjeneste</a:t>
            </a:r>
            <a:br>
              <a:rPr lang="nb-NO" sz="1100" dirty="0"/>
            </a:br>
            <a:r>
              <a:rPr lang="nb-NO" sz="1100" b="0" i="0" dirty="0">
                <a:solidFill>
                  <a:srgbClr val="333333"/>
                </a:solidFill>
                <a:effectLst/>
                <a:latin typeface="Helvetica Neue"/>
              </a:rPr>
              <a:t>– pedagogisk personell i psykiatritjenester, skole og barnehage</a:t>
            </a:r>
            <a:endParaRPr lang="nn-NO" sz="1100" b="0" i="0" dirty="0">
              <a:solidFill>
                <a:srgbClr val="333333"/>
              </a:solidFill>
              <a:effectLst/>
              <a:latin typeface="Verdana" pitchFamily="34" charset="0"/>
              <a:cs typeface="Times New Roman" pitchFamily="18" charset="0"/>
            </a:endParaRPr>
          </a:p>
          <a:p>
            <a:pPr>
              <a:lnSpc>
                <a:spcPct val="90000"/>
              </a:lnSpc>
              <a:buFontTx/>
              <a:buChar char="•"/>
              <a:defRPr/>
            </a:pPr>
            <a:endParaRPr lang="nn-NO" sz="1400" dirty="0">
              <a:latin typeface="Verdana" pitchFamily="34" charset="0"/>
              <a:cs typeface="Times New Roman" pitchFamily="18" charset="0"/>
            </a:endParaRPr>
          </a:p>
          <a:p>
            <a:pPr>
              <a:lnSpc>
                <a:spcPct val="90000"/>
              </a:lnSpc>
              <a:defRPr/>
            </a:pPr>
            <a:r>
              <a:rPr lang="nn-NO" sz="1400" dirty="0">
                <a:latin typeface="Verdana" pitchFamily="34" charset="0"/>
                <a:cs typeface="Times New Roman" pitchFamily="18" charset="0"/>
              </a:rPr>
              <a:t>Taksten kan også nyttast av fastlege/vikar for fastlege ved nødvendig </a:t>
            </a:r>
            <a:r>
              <a:rPr lang="nn-NO" sz="1400" dirty="0" err="1">
                <a:latin typeface="Verdana" pitchFamily="34" charset="0"/>
                <a:cs typeface="Times New Roman" pitchFamily="18" charset="0"/>
              </a:rPr>
              <a:t>diaglog</a:t>
            </a:r>
            <a:r>
              <a:rPr lang="nn-NO" sz="1400" dirty="0">
                <a:latin typeface="Verdana" pitchFamily="34" charset="0"/>
                <a:cs typeface="Times New Roman" pitchFamily="18" charset="0"/>
              </a:rPr>
              <a:t> med lege i </a:t>
            </a:r>
            <a:r>
              <a:rPr lang="nn-NO" sz="1400" dirty="0" err="1">
                <a:latin typeface="Verdana" pitchFamily="34" charset="0"/>
                <a:cs typeface="Times New Roman" pitchFamily="18" charset="0"/>
              </a:rPr>
              <a:t>spesialisthelsetenesten</a:t>
            </a:r>
            <a:endParaRPr lang="nn-NO" sz="1400" dirty="0">
              <a:latin typeface="Verdana" pitchFamily="34" charset="0"/>
              <a:cs typeface="Times New Roman" pitchFamily="18" charset="0"/>
            </a:endParaRPr>
          </a:p>
          <a:p>
            <a:pPr marL="0" indent="0">
              <a:lnSpc>
                <a:spcPct val="90000"/>
              </a:lnSpc>
              <a:buNone/>
              <a:defRPr/>
            </a:pPr>
            <a:r>
              <a:rPr lang="nn-NO" sz="1100" dirty="0">
                <a:solidFill>
                  <a:srgbClr val="333333"/>
                </a:solidFill>
                <a:latin typeface="Helvetica Neue"/>
              </a:rPr>
              <a:t>	ikkje </a:t>
            </a:r>
            <a:r>
              <a:rPr lang="nn-NO" sz="1100" dirty="0" err="1">
                <a:solidFill>
                  <a:srgbClr val="333333"/>
                </a:solidFill>
                <a:latin typeface="Helvetica Neue"/>
              </a:rPr>
              <a:t>kun</a:t>
            </a:r>
            <a:r>
              <a:rPr lang="nn-NO" sz="1100" dirty="0">
                <a:solidFill>
                  <a:srgbClr val="333333"/>
                </a:solidFill>
                <a:latin typeface="Helvetica Neue"/>
              </a:rPr>
              <a:t> ved elektronisk oversending av </a:t>
            </a:r>
            <a:r>
              <a:rPr lang="nn-NO" sz="1100" dirty="0" err="1">
                <a:solidFill>
                  <a:srgbClr val="333333"/>
                </a:solidFill>
                <a:latin typeface="Helvetica Neue"/>
              </a:rPr>
              <a:t>henvisning</a:t>
            </a:r>
            <a:r>
              <a:rPr lang="nn-NO" sz="1100" dirty="0">
                <a:solidFill>
                  <a:srgbClr val="333333"/>
                </a:solidFill>
                <a:latin typeface="Helvetica Neue"/>
              </a:rPr>
              <a:t> eller </a:t>
            </a:r>
            <a:r>
              <a:rPr lang="nn-NO" sz="1100" dirty="0" err="1">
                <a:solidFill>
                  <a:srgbClr val="333333"/>
                </a:solidFill>
                <a:latin typeface="Helvetica Neue"/>
              </a:rPr>
              <a:t>epikrise</a:t>
            </a:r>
            <a:r>
              <a:rPr lang="nn-NO" sz="1100" dirty="0">
                <a:solidFill>
                  <a:srgbClr val="333333"/>
                </a:solidFill>
                <a:latin typeface="Helvetica Neue"/>
              </a:rPr>
              <a:t>)</a:t>
            </a:r>
          </a:p>
          <a:p>
            <a:pPr marL="400050" lvl="1" indent="0">
              <a:lnSpc>
                <a:spcPct val="90000"/>
              </a:lnSpc>
              <a:buNone/>
              <a:defRPr/>
            </a:pPr>
            <a:r>
              <a:rPr lang="nn-NO" sz="1100" dirty="0">
                <a:solidFill>
                  <a:srgbClr val="333333"/>
                </a:solidFill>
                <a:latin typeface="Helvetica Neue"/>
              </a:rPr>
              <a:t>- Kan ikkje </a:t>
            </a:r>
            <a:r>
              <a:rPr lang="nn-NO" sz="1100" dirty="0" err="1">
                <a:solidFill>
                  <a:srgbClr val="333333"/>
                </a:solidFill>
                <a:latin typeface="Helvetica Neue"/>
              </a:rPr>
              <a:t>krevast</a:t>
            </a:r>
            <a:r>
              <a:rPr lang="nn-NO" sz="1100" dirty="0">
                <a:solidFill>
                  <a:srgbClr val="333333"/>
                </a:solidFill>
                <a:latin typeface="Helvetica Neue"/>
              </a:rPr>
              <a:t> av legevaktslege ved samtale med </a:t>
            </a:r>
            <a:r>
              <a:rPr lang="nn-NO" sz="1100" dirty="0" err="1">
                <a:solidFill>
                  <a:srgbClr val="333333"/>
                </a:solidFill>
                <a:latin typeface="Helvetica Neue"/>
              </a:rPr>
              <a:t>spesialisthelsetenesten</a:t>
            </a:r>
            <a:endParaRPr lang="nn-NO" sz="1100" dirty="0">
              <a:solidFill>
                <a:srgbClr val="333333"/>
              </a:solidFill>
              <a:latin typeface="Helvetica Neue"/>
            </a:endParaRPr>
          </a:p>
          <a:p>
            <a:pPr marL="0" indent="0">
              <a:lnSpc>
                <a:spcPct val="90000"/>
              </a:lnSpc>
              <a:buNone/>
              <a:defRPr/>
            </a:pPr>
            <a:endParaRPr lang="nn-NO" sz="1100" dirty="0">
              <a:solidFill>
                <a:srgbClr val="333333"/>
              </a:solidFill>
              <a:latin typeface="Helvetica Neue"/>
            </a:endParaRPr>
          </a:p>
          <a:p>
            <a:pPr marL="0" indent="0">
              <a:lnSpc>
                <a:spcPct val="90000"/>
              </a:lnSpc>
              <a:buNone/>
              <a:defRPr/>
            </a:pPr>
            <a:endParaRPr lang="nn-NO" sz="1100" dirty="0">
              <a:solidFill>
                <a:srgbClr val="333333"/>
              </a:solidFill>
              <a:latin typeface="Helvetica Neue"/>
            </a:endParaRPr>
          </a:p>
          <a:p>
            <a:pPr>
              <a:lnSpc>
                <a:spcPct val="90000"/>
              </a:lnSpc>
              <a:buFontTx/>
              <a:buChar char="•"/>
              <a:defRPr/>
            </a:pPr>
            <a:r>
              <a:rPr lang="nn-NO" sz="1400" dirty="0">
                <a:latin typeface="Verdana" pitchFamily="34" charset="0"/>
                <a:cs typeface="Times New Roman" pitchFamily="18" charset="0"/>
              </a:rPr>
              <a:t>Taksten kan ikkje krevjast for å lese meldingar frå dei instansane som er </a:t>
            </a:r>
            <a:r>
              <a:rPr lang="nn-NO" sz="1400" dirty="0" err="1">
                <a:latin typeface="Verdana" pitchFamily="34" charset="0"/>
                <a:cs typeface="Times New Roman" pitchFamily="18" charset="0"/>
              </a:rPr>
              <a:t>opplista</a:t>
            </a:r>
            <a:endParaRPr lang="nn-NO" sz="1400" dirty="0">
              <a:latin typeface="Verdana" pitchFamily="34" charset="0"/>
              <a:cs typeface="Times New Roman" pitchFamily="18" charset="0"/>
            </a:endParaRPr>
          </a:p>
          <a:p>
            <a:pPr>
              <a:lnSpc>
                <a:spcPct val="90000"/>
              </a:lnSpc>
              <a:buFontTx/>
              <a:buChar char="•"/>
              <a:defRPr/>
            </a:pPr>
            <a:r>
              <a:rPr lang="nn-NO" sz="1400" dirty="0">
                <a:latin typeface="Verdana" pitchFamily="34" charset="0"/>
                <a:cs typeface="Times New Roman" pitchFamily="18" charset="0"/>
              </a:rPr>
              <a:t>For å krevje taksten MÅ det </a:t>
            </a:r>
            <a:r>
              <a:rPr lang="nn-NO" sz="1400" dirty="0" err="1">
                <a:latin typeface="Verdana" pitchFamily="34" charset="0"/>
                <a:cs typeface="Times New Roman" pitchFamily="18" charset="0"/>
              </a:rPr>
              <a:t>foregå</a:t>
            </a:r>
            <a:r>
              <a:rPr lang="nn-NO" sz="1400" dirty="0">
                <a:latin typeface="Verdana" pitchFamily="34" charset="0"/>
                <a:cs typeface="Times New Roman" pitchFamily="18" charset="0"/>
              </a:rPr>
              <a:t> råd/</a:t>
            </a:r>
            <a:r>
              <a:rPr lang="nn-NO" sz="1400" dirty="0" err="1">
                <a:latin typeface="Verdana" pitchFamily="34" charset="0"/>
                <a:cs typeface="Times New Roman" pitchFamily="18" charset="0"/>
              </a:rPr>
              <a:t>veiledning</a:t>
            </a:r>
            <a:r>
              <a:rPr lang="nn-NO" sz="1400" dirty="0">
                <a:latin typeface="Verdana" pitchFamily="34" charset="0"/>
                <a:cs typeface="Times New Roman" pitchFamily="18" charset="0"/>
              </a:rPr>
              <a:t> eller ordinasjonar</a:t>
            </a:r>
          </a:p>
          <a:p>
            <a:endParaRPr lang="nn-NO" dirty="0"/>
          </a:p>
        </p:txBody>
      </p:sp>
      <p:sp>
        <p:nvSpPr>
          <p:cNvPr id="4" name="Plassholder for dato 3"/>
          <p:cNvSpPr>
            <a:spLocks noGrp="1"/>
          </p:cNvSpPr>
          <p:nvPr>
            <p:ph type="dt" sz="half" idx="10"/>
          </p:nvPr>
        </p:nvSpPr>
        <p:spPr/>
        <p:txBody>
          <a:bodyPr/>
          <a:lstStyle/>
          <a:p>
            <a:fld id="{59C0D836-4D8B-2641-9391-97A72C5841ED}" type="datetime1">
              <a:rPr lang="nb-NO" smtClean="0"/>
              <a:t>27.02.2023</a:t>
            </a:fld>
            <a:endParaRPr lang="en-US"/>
          </a:p>
        </p:txBody>
      </p:sp>
      <p:sp>
        <p:nvSpPr>
          <p:cNvPr id="5" name="Plassholder for lysbildenummer 4"/>
          <p:cNvSpPr>
            <a:spLocks noGrp="1"/>
          </p:cNvSpPr>
          <p:nvPr>
            <p:ph type="sldNum" sz="quarter" idx="12"/>
          </p:nvPr>
        </p:nvSpPr>
        <p:spPr>
          <a:xfrm>
            <a:off x="789006"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pPr/>
              <a:t>15</a:t>
            </a:fld>
            <a:endParaRPr lang="nn-NO"/>
          </a:p>
        </p:txBody>
      </p:sp>
    </p:spTree>
    <p:extLst>
      <p:ext uri="{BB962C8B-B14F-4D97-AF65-F5344CB8AC3E}">
        <p14:creationId xmlns:p14="http://schemas.microsoft.com/office/powerpoint/2010/main" val="53910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95D7D3A9-3A40-4570-BD14-DE7D6B3180E9}"/>
              </a:ext>
            </a:extLst>
          </p:cNvPr>
          <p:cNvSpPr>
            <a:spLocks noGrp="1"/>
          </p:cNvSpPr>
          <p:nvPr>
            <p:ph idx="1"/>
          </p:nvPr>
        </p:nvSpPr>
        <p:spPr>
          <a:xfrm>
            <a:off x="454252" y="277586"/>
            <a:ext cx="7810500" cy="4465864"/>
          </a:xfrm>
        </p:spPr>
        <p:txBody>
          <a:bodyPr/>
          <a:lstStyle/>
          <a:p>
            <a:endParaRPr lang="nn-NO" sz="1400" dirty="0"/>
          </a:p>
          <a:p>
            <a:pPr marL="0" indent="0">
              <a:buNone/>
            </a:pPr>
            <a:endParaRPr lang="nn-NO" sz="1400" dirty="0">
              <a:solidFill>
                <a:schemeClr val="accent1">
                  <a:lumMod val="95000"/>
                  <a:lumOff val="5000"/>
                </a:schemeClr>
              </a:solidFill>
            </a:endParaRPr>
          </a:p>
          <a:p>
            <a:pPr marL="0" indent="0">
              <a:buNone/>
            </a:pPr>
            <a:endParaRPr lang="nn-NO" sz="1400" dirty="0">
              <a:solidFill>
                <a:schemeClr val="accent1">
                  <a:lumMod val="95000"/>
                  <a:lumOff val="5000"/>
                </a:schemeClr>
              </a:solidFill>
            </a:endParaRPr>
          </a:p>
          <a:p>
            <a:pPr marL="0" indent="0">
              <a:buNone/>
            </a:pPr>
            <a:r>
              <a:rPr lang="nn-NO" sz="1200" dirty="0">
                <a:solidFill>
                  <a:schemeClr val="accent1">
                    <a:lumMod val="95000"/>
                    <a:lumOff val="5000"/>
                  </a:schemeClr>
                </a:solidFill>
              </a:rPr>
              <a:t>Ein pasient er på legevakta. Det vert brukt </a:t>
            </a:r>
            <a:r>
              <a:rPr lang="nn-NO" sz="1200" dirty="0" err="1">
                <a:solidFill>
                  <a:schemeClr val="accent1">
                    <a:lumMod val="95000"/>
                    <a:lumOff val="5000"/>
                  </a:schemeClr>
                </a:solidFill>
              </a:rPr>
              <a:t>konsultasjonstakstt</a:t>
            </a:r>
            <a:r>
              <a:rPr lang="nn-NO" sz="1200" dirty="0">
                <a:solidFill>
                  <a:schemeClr val="accent1">
                    <a:lumMod val="95000"/>
                    <a:lumOff val="5000"/>
                  </a:schemeClr>
                </a:solidFill>
              </a:rPr>
              <a:t>.</a:t>
            </a:r>
          </a:p>
          <a:p>
            <a:pPr marL="0" indent="0">
              <a:buNone/>
            </a:pPr>
            <a:r>
              <a:rPr lang="nn-NO" sz="1200" dirty="0">
                <a:solidFill>
                  <a:schemeClr val="accent1">
                    <a:lumMod val="95000"/>
                    <a:lumOff val="5000"/>
                  </a:schemeClr>
                </a:solidFill>
              </a:rPr>
              <a:t>Under konsultasjonen må legen ringe sjukehuset og konferere med vakthavande lege på medisinsk avdeling.  Det vert også generert informasjon </a:t>
            </a:r>
            <a:r>
              <a:rPr lang="nn-NO" sz="1200" dirty="0" err="1">
                <a:solidFill>
                  <a:schemeClr val="accent1">
                    <a:lumMod val="95000"/>
                    <a:lumOff val="5000"/>
                  </a:schemeClr>
                </a:solidFill>
              </a:rPr>
              <a:t>heimesjukepleien</a:t>
            </a:r>
            <a:r>
              <a:rPr lang="nn-NO" sz="1200" dirty="0">
                <a:solidFill>
                  <a:schemeClr val="accent1">
                    <a:lumMod val="95000"/>
                    <a:lumOff val="5000"/>
                  </a:schemeClr>
                </a:solidFill>
              </a:rPr>
              <a:t> bør kjenne til. </a:t>
            </a:r>
          </a:p>
          <a:p>
            <a:pPr marL="0" indent="0">
              <a:buNone/>
            </a:pPr>
            <a:endParaRPr lang="nn-NO" sz="1200" dirty="0">
              <a:solidFill>
                <a:schemeClr val="accent1">
                  <a:lumMod val="95000"/>
                  <a:lumOff val="5000"/>
                </a:schemeClr>
              </a:solidFill>
            </a:endParaRPr>
          </a:p>
          <a:p>
            <a:pPr marL="0" indent="0">
              <a:buNone/>
            </a:pPr>
            <a:r>
              <a:rPr lang="nn-NO" sz="1200" dirty="0">
                <a:solidFill>
                  <a:schemeClr val="accent1">
                    <a:lumMod val="95000"/>
                    <a:lumOff val="5000"/>
                  </a:schemeClr>
                </a:solidFill>
              </a:rPr>
              <a:t>Kan legen ta takst for å snakke med spesialist på sjukehuset om pasienten ?</a:t>
            </a:r>
          </a:p>
          <a:p>
            <a:pPr marL="0" indent="0">
              <a:buNone/>
            </a:pPr>
            <a:r>
              <a:rPr lang="nn-NO" sz="1200" dirty="0">
                <a:solidFill>
                  <a:schemeClr val="accent1">
                    <a:lumMod val="95000"/>
                    <a:lumOff val="5000"/>
                  </a:schemeClr>
                </a:solidFill>
              </a:rPr>
              <a:t>Kan legen ta takst for å snakke med heimesjukepleia om pasienten ?</a:t>
            </a:r>
          </a:p>
          <a:p>
            <a:endParaRPr lang="nn-NO" sz="1400" dirty="0">
              <a:solidFill>
                <a:schemeClr val="accent1">
                  <a:lumMod val="95000"/>
                  <a:lumOff val="5000"/>
                </a:schemeClr>
              </a:solidFill>
            </a:endParaRPr>
          </a:p>
          <a:p>
            <a:pPr marL="0" indent="0">
              <a:buNone/>
            </a:pPr>
            <a:endParaRPr lang="nn-NO" sz="1400" dirty="0">
              <a:solidFill>
                <a:srgbClr val="FF0000"/>
              </a:solidFill>
            </a:endParaRPr>
          </a:p>
          <a:p>
            <a:pPr marL="0" indent="0">
              <a:buNone/>
            </a:pPr>
            <a:endParaRPr lang="nn-NO" sz="1400" dirty="0">
              <a:solidFill>
                <a:srgbClr val="FF0000"/>
              </a:solidFill>
            </a:endParaRPr>
          </a:p>
        </p:txBody>
      </p:sp>
      <p:sp>
        <p:nvSpPr>
          <p:cNvPr id="4" name="Plassholder for dato 3">
            <a:extLst>
              <a:ext uri="{FF2B5EF4-FFF2-40B4-BE49-F238E27FC236}">
                <a16:creationId xmlns:a16="http://schemas.microsoft.com/office/drawing/2014/main" id="{087956DF-C4BB-4088-97D2-DA15F958FDD4}"/>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B815315F-74A8-4EB0-97B6-50DFD392A55F}"/>
              </a:ext>
            </a:extLst>
          </p:cNvPr>
          <p:cNvSpPr>
            <a:spLocks noGrp="1"/>
          </p:cNvSpPr>
          <p:nvPr>
            <p:ph type="sldNum" sz="quarter" idx="11"/>
          </p:nvPr>
        </p:nvSpPr>
        <p:spPr>
          <a:xfrm>
            <a:off x="788988" y="4743450"/>
            <a:ext cx="990600" cy="274638"/>
          </a:xfrm>
          <a:prstGeom prst="rect">
            <a:avLst/>
          </a:prstGeom>
        </p:spPr>
        <p:txBody>
          <a:bodyPr vert="horz" lIns="0" tIns="0" rIns="0" bIns="0" rtlCol="0" anchor="t" anchorCtr="0"/>
          <a:lstStyle>
            <a:defPPr>
              <a:defRPr lang="en-US"/>
            </a:defPPr>
            <a:lvl1pPr marL="0" algn="l" defTabSz="457200" rtl="0" eaLnBrk="1" fontAlgn="auto" latinLnBrk="0" hangingPunct="1">
              <a:spcBef>
                <a:spcPts val="0"/>
              </a:spcBef>
              <a:spcAft>
                <a:spcPts val="0"/>
              </a:spcAft>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8C2B5C7-4567-D746-B88E-48B473108884}" type="slidenum">
              <a:rPr lang="nb-NO" smtClean="0"/>
              <a:pPr>
                <a:defRPr/>
              </a:pPr>
              <a:t>16</a:t>
            </a:fld>
            <a:endParaRPr lang="nb-NO" dirty="0"/>
          </a:p>
        </p:txBody>
      </p:sp>
    </p:spTree>
    <p:extLst>
      <p:ext uri="{BB962C8B-B14F-4D97-AF65-F5344CB8AC3E}">
        <p14:creationId xmlns:p14="http://schemas.microsoft.com/office/powerpoint/2010/main" val="1264823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95D7D3A9-3A40-4570-BD14-DE7D6B3180E9}"/>
              </a:ext>
            </a:extLst>
          </p:cNvPr>
          <p:cNvSpPr>
            <a:spLocks noGrp="1"/>
          </p:cNvSpPr>
          <p:nvPr>
            <p:ph idx="1"/>
          </p:nvPr>
        </p:nvSpPr>
        <p:spPr>
          <a:xfrm>
            <a:off x="454252" y="277586"/>
            <a:ext cx="7810500" cy="4465864"/>
          </a:xfrm>
        </p:spPr>
        <p:txBody>
          <a:bodyPr/>
          <a:lstStyle/>
          <a:p>
            <a:endParaRPr lang="nn-NO" sz="1000" i="1" dirty="0"/>
          </a:p>
          <a:p>
            <a:pPr marL="0" indent="0">
              <a:buNone/>
            </a:pPr>
            <a:r>
              <a:rPr lang="nn-NO" sz="1000" i="1" dirty="0">
                <a:solidFill>
                  <a:schemeClr val="accent1">
                    <a:lumMod val="95000"/>
                    <a:lumOff val="5000"/>
                  </a:schemeClr>
                </a:solidFill>
              </a:rPr>
              <a:t>Ein pasient er på legevakta. Det vert brukt konsultasjonstakst.</a:t>
            </a:r>
          </a:p>
          <a:p>
            <a:pPr marL="0" indent="0">
              <a:buNone/>
            </a:pPr>
            <a:r>
              <a:rPr lang="nn-NO" sz="1000" i="1" dirty="0">
                <a:solidFill>
                  <a:schemeClr val="accent1">
                    <a:lumMod val="95000"/>
                    <a:lumOff val="5000"/>
                  </a:schemeClr>
                </a:solidFill>
              </a:rPr>
              <a:t>Under konsultasjonen må legen ringe sjukehuset og konferere med vakthavande lege på medisinsk avdeling.  Det vert også generert informasjon </a:t>
            </a:r>
            <a:r>
              <a:rPr lang="nn-NO" sz="1000" i="1" dirty="0" err="1">
                <a:solidFill>
                  <a:schemeClr val="accent1">
                    <a:lumMod val="95000"/>
                    <a:lumOff val="5000"/>
                  </a:schemeClr>
                </a:solidFill>
              </a:rPr>
              <a:t>heimesjukepleien</a:t>
            </a:r>
            <a:r>
              <a:rPr lang="nn-NO" sz="1000" i="1" dirty="0">
                <a:solidFill>
                  <a:schemeClr val="accent1">
                    <a:lumMod val="95000"/>
                    <a:lumOff val="5000"/>
                  </a:schemeClr>
                </a:solidFill>
              </a:rPr>
              <a:t> bør kjenne til. </a:t>
            </a:r>
          </a:p>
          <a:p>
            <a:pPr marL="0" indent="0">
              <a:buNone/>
            </a:pPr>
            <a:endParaRPr lang="nn-NO" sz="1000" i="1" dirty="0">
              <a:solidFill>
                <a:schemeClr val="accent1">
                  <a:lumMod val="95000"/>
                  <a:lumOff val="5000"/>
                </a:schemeClr>
              </a:solidFill>
            </a:endParaRPr>
          </a:p>
          <a:p>
            <a:pPr marL="0" indent="0">
              <a:buNone/>
            </a:pPr>
            <a:r>
              <a:rPr lang="nn-NO" sz="1000" i="1" dirty="0">
                <a:solidFill>
                  <a:schemeClr val="accent1">
                    <a:lumMod val="95000"/>
                    <a:lumOff val="5000"/>
                  </a:schemeClr>
                </a:solidFill>
              </a:rPr>
              <a:t>Kan legen ta takst for å snakke med spesialist på sjukehuset om pasienten ?</a:t>
            </a:r>
          </a:p>
          <a:p>
            <a:pPr marL="0" indent="0">
              <a:buNone/>
            </a:pPr>
            <a:r>
              <a:rPr lang="nn-NO" sz="1000" i="1" dirty="0">
                <a:solidFill>
                  <a:schemeClr val="accent1">
                    <a:lumMod val="95000"/>
                    <a:lumOff val="5000"/>
                  </a:schemeClr>
                </a:solidFill>
              </a:rPr>
              <a:t>Kan legen ta takst for å snakke med heimesjukepleia om pasienten ?</a:t>
            </a:r>
          </a:p>
          <a:p>
            <a:endParaRPr lang="nn-NO" sz="1000" i="1" dirty="0">
              <a:solidFill>
                <a:schemeClr val="accent1">
                  <a:lumMod val="95000"/>
                  <a:lumOff val="5000"/>
                </a:schemeClr>
              </a:solidFill>
            </a:endParaRPr>
          </a:p>
          <a:p>
            <a:pPr marL="0" indent="0">
              <a:buNone/>
            </a:pPr>
            <a:endParaRPr lang="nn-NO" sz="1400" dirty="0">
              <a:solidFill>
                <a:srgbClr val="FF0000"/>
              </a:solidFill>
            </a:endParaRPr>
          </a:p>
          <a:p>
            <a:pPr marL="0" indent="0">
              <a:buNone/>
            </a:pPr>
            <a:endParaRPr lang="nn-NO" sz="1400" dirty="0">
              <a:solidFill>
                <a:srgbClr val="FF0000"/>
              </a:solidFill>
            </a:endParaRPr>
          </a:p>
          <a:p>
            <a:pPr marL="0" indent="0">
              <a:buNone/>
            </a:pPr>
            <a:r>
              <a:rPr lang="nn-NO" sz="1200" b="1" dirty="0">
                <a:solidFill>
                  <a:schemeClr val="accent1">
                    <a:lumMod val="95000"/>
                    <a:lumOff val="5000"/>
                  </a:schemeClr>
                </a:solidFill>
              </a:rPr>
              <a:t>Svar:</a:t>
            </a:r>
          </a:p>
          <a:p>
            <a:pPr marL="0" indent="0">
              <a:buNone/>
            </a:pPr>
            <a:r>
              <a:rPr lang="nn-NO" sz="1200" dirty="0">
                <a:solidFill>
                  <a:schemeClr val="accent1">
                    <a:lumMod val="95000"/>
                    <a:lumOff val="5000"/>
                  </a:schemeClr>
                </a:solidFill>
              </a:rPr>
              <a:t>Dersom ein ringer/sender denne informasjonen til </a:t>
            </a:r>
            <a:r>
              <a:rPr lang="nn-NO" sz="1200" dirty="0" err="1">
                <a:solidFill>
                  <a:schemeClr val="accent1">
                    <a:lumMod val="95000"/>
                    <a:lumOff val="5000"/>
                  </a:schemeClr>
                </a:solidFill>
              </a:rPr>
              <a:t>heimesjukepleien</a:t>
            </a:r>
            <a:r>
              <a:rPr lang="nn-NO" sz="1200" dirty="0">
                <a:solidFill>
                  <a:schemeClr val="accent1">
                    <a:lumMod val="95000"/>
                    <a:lumOff val="5000"/>
                  </a:schemeClr>
                </a:solidFill>
              </a:rPr>
              <a:t> i løpet av konsultasjonen er arbeidet dekt av konsultasjonstaksten(og evt. tidstillegget), då det ikkje skal utløysast to takstar for same kontakt/tidsrom.</a:t>
            </a:r>
          </a:p>
          <a:p>
            <a:pPr marL="0" indent="0">
              <a:buNone/>
            </a:pPr>
            <a:endParaRPr lang="nn-NO" sz="1200" dirty="0">
              <a:solidFill>
                <a:schemeClr val="accent1">
                  <a:lumMod val="95000"/>
                  <a:lumOff val="5000"/>
                </a:schemeClr>
              </a:solidFill>
            </a:endParaRPr>
          </a:p>
          <a:p>
            <a:pPr marL="0" indent="0">
              <a:buNone/>
            </a:pPr>
            <a:r>
              <a:rPr lang="nn-NO" sz="1200" dirty="0">
                <a:solidFill>
                  <a:schemeClr val="accent1">
                    <a:lumMod val="95000"/>
                    <a:lumOff val="5000"/>
                  </a:schemeClr>
                </a:solidFill>
              </a:rPr>
              <a:t>Samtalen med sjukehuset kan det ikkje takast takst 1f for, sjølv om denne hadde skjedd etter at konsultasjonen var ferdig, då 1f opp mot lege på sjukehus bere kan nyttast i fastlegepraksis.</a:t>
            </a:r>
          </a:p>
          <a:p>
            <a:pPr marL="0" indent="0">
              <a:buNone/>
            </a:pPr>
            <a:endParaRPr lang="nn-NO" sz="1400" dirty="0">
              <a:solidFill>
                <a:srgbClr val="0000FF"/>
              </a:solidFill>
              <a:latin typeface="Verdana" pitchFamily="34" charset="0"/>
              <a:ea typeface="Verdana" panose="020B0604030504040204" pitchFamily="34" charset="0"/>
            </a:endParaRPr>
          </a:p>
          <a:p>
            <a:pPr marL="0" indent="0">
              <a:buNone/>
            </a:pPr>
            <a:endParaRPr lang="nn-NO" sz="1400" dirty="0">
              <a:solidFill>
                <a:srgbClr val="FF0000"/>
              </a:solidFill>
            </a:endParaRPr>
          </a:p>
        </p:txBody>
      </p:sp>
      <p:sp>
        <p:nvSpPr>
          <p:cNvPr id="4" name="Plassholder for dato 3">
            <a:extLst>
              <a:ext uri="{FF2B5EF4-FFF2-40B4-BE49-F238E27FC236}">
                <a16:creationId xmlns:a16="http://schemas.microsoft.com/office/drawing/2014/main" id="{087956DF-C4BB-4088-97D2-DA15F958FDD4}"/>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B815315F-74A8-4EB0-97B6-50DFD392A55F}"/>
              </a:ext>
            </a:extLst>
          </p:cNvPr>
          <p:cNvSpPr>
            <a:spLocks noGrp="1"/>
          </p:cNvSpPr>
          <p:nvPr>
            <p:ph type="sldNum" sz="quarter" idx="11"/>
          </p:nvPr>
        </p:nvSpPr>
        <p:spPr>
          <a:xfrm>
            <a:off x="788988" y="4743450"/>
            <a:ext cx="990600" cy="274638"/>
          </a:xfrm>
          <a:prstGeom prst="rect">
            <a:avLst/>
          </a:prstGeom>
        </p:spPr>
        <p:txBody>
          <a:bodyPr vert="horz" lIns="0" tIns="0" rIns="0" bIns="0" rtlCol="0" anchor="t" anchorCtr="0"/>
          <a:lstStyle>
            <a:defPPr>
              <a:defRPr lang="en-US"/>
            </a:defPPr>
            <a:lvl1pPr marL="0" algn="l" defTabSz="457200" rtl="0" eaLnBrk="1" fontAlgn="auto" latinLnBrk="0" hangingPunct="1">
              <a:spcBef>
                <a:spcPts val="0"/>
              </a:spcBef>
              <a:spcAft>
                <a:spcPts val="0"/>
              </a:spcAft>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8C2B5C7-4567-D746-B88E-48B473108884}" type="slidenum">
              <a:rPr lang="nb-NO" smtClean="0"/>
              <a:pPr>
                <a:defRPr/>
              </a:pPr>
              <a:t>17</a:t>
            </a:fld>
            <a:endParaRPr lang="nb-NO" dirty="0"/>
          </a:p>
        </p:txBody>
      </p:sp>
    </p:spTree>
    <p:extLst>
      <p:ext uri="{BB962C8B-B14F-4D97-AF65-F5344CB8AC3E}">
        <p14:creationId xmlns:p14="http://schemas.microsoft.com/office/powerpoint/2010/main" val="1141410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sz="2400" dirty="0"/>
              <a:t>Takst 2ad/2ak - konsultasjon </a:t>
            </a:r>
          </a:p>
        </p:txBody>
      </p:sp>
      <p:sp>
        <p:nvSpPr>
          <p:cNvPr id="3" name="Plassholder for innhold 2"/>
          <p:cNvSpPr>
            <a:spLocks noGrp="1"/>
          </p:cNvSpPr>
          <p:nvPr>
            <p:ph idx="1"/>
          </p:nvPr>
        </p:nvSpPr>
        <p:spPr>
          <a:xfrm>
            <a:off x="788988" y="1464815"/>
            <a:ext cx="7810017" cy="2805343"/>
          </a:xfrm>
        </p:spPr>
        <p:txBody>
          <a:bodyPr>
            <a:normAutofit/>
          </a:bodyPr>
          <a:lstStyle/>
          <a:p>
            <a:r>
              <a:rPr lang="nn-NO" sz="1400" dirty="0"/>
              <a:t>Takst for konsultasjon, og er sjølve basistaksten hos legen</a:t>
            </a:r>
          </a:p>
          <a:p>
            <a:r>
              <a:rPr lang="nn-NO" sz="1400" dirty="0"/>
              <a:t>Krev direkte kontakt mellom lege og pasient</a:t>
            </a:r>
          </a:p>
          <a:p>
            <a:r>
              <a:rPr lang="nn-NO" sz="1400" dirty="0"/>
              <a:t>Skal innehalde ei medisinsk vurdering/samtale</a:t>
            </a:r>
          </a:p>
          <a:p>
            <a:r>
              <a:rPr lang="nn-NO" sz="1400" dirty="0"/>
              <a:t>Må </a:t>
            </a:r>
            <a:r>
              <a:rPr lang="nn-NO" sz="1400" dirty="0" err="1"/>
              <a:t>foregå</a:t>
            </a:r>
            <a:r>
              <a:rPr lang="nn-NO" sz="1400" dirty="0"/>
              <a:t> på eigna behandlingsstad</a:t>
            </a:r>
          </a:p>
          <a:p>
            <a:r>
              <a:rPr lang="nn-NO" sz="1400" dirty="0"/>
              <a:t>Inkluderer ein del enkle prosedyrar, jamfør merknad B1</a:t>
            </a:r>
          </a:p>
          <a:p>
            <a:r>
              <a:rPr lang="nn-NO" sz="1400" dirty="0"/>
              <a:t>Kan ikkje krevjast for arbeid utført av hjelpepersonell åleine</a:t>
            </a:r>
          </a:p>
          <a:p>
            <a:pPr marL="0" indent="0">
              <a:buNone/>
            </a:pPr>
            <a:endParaRPr lang="nn-NO" sz="1400" dirty="0"/>
          </a:p>
        </p:txBody>
      </p:sp>
      <p:sp>
        <p:nvSpPr>
          <p:cNvPr id="4" name="Plassholder for dato 3"/>
          <p:cNvSpPr>
            <a:spLocks noGrp="1"/>
          </p:cNvSpPr>
          <p:nvPr>
            <p:ph type="dt" sz="half" idx="10"/>
          </p:nvPr>
        </p:nvSpPr>
        <p:spPr/>
        <p:txBody>
          <a:bodyPr/>
          <a:lstStyle/>
          <a:p>
            <a:fld id="{59C0D836-4D8B-2641-9391-97A72C5841ED}" type="datetime1">
              <a:rPr lang="nb-NO" smtClean="0"/>
              <a:t>27.02.2023</a:t>
            </a:fld>
            <a:endParaRPr lang="en-US"/>
          </a:p>
        </p:txBody>
      </p:sp>
      <p:sp>
        <p:nvSpPr>
          <p:cNvPr id="5" name="Plassholder for lysbildenummer 4"/>
          <p:cNvSpPr>
            <a:spLocks noGrp="1"/>
          </p:cNvSpPr>
          <p:nvPr>
            <p:ph type="sldNum" sz="quarter" idx="12"/>
          </p:nvPr>
        </p:nvSpPr>
        <p:spPr>
          <a:xfrm>
            <a:off x="789006"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pPr/>
              <a:t>18</a:t>
            </a:fld>
            <a:endParaRPr lang="nn-NO"/>
          </a:p>
        </p:txBody>
      </p:sp>
    </p:spTree>
    <p:extLst>
      <p:ext uri="{BB962C8B-B14F-4D97-AF65-F5344CB8AC3E}">
        <p14:creationId xmlns:p14="http://schemas.microsoft.com/office/powerpoint/2010/main" val="1953048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920964" y="635808"/>
            <a:ext cx="7810017" cy="3849482"/>
          </a:xfrm>
        </p:spPr>
        <p:txBody>
          <a:bodyPr>
            <a:normAutofit/>
          </a:bodyPr>
          <a:lstStyle/>
          <a:p>
            <a:pPr marL="0" indent="0">
              <a:lnSpc>
                <a:spcPct val="90000"/>
              </a:lnSpc>
              <a:buNone/>
              <a:defRPr/>
            </a:pPr>
            <a:r>
              <a:rPr lang="nn-NO" sz="2400" b="1" dirty="0">
                <a:ea typeface="ＭＳ Ｐゴシック" charset="-128"/>
                <a:cs typeface="Verdana" pitchFamily="34" charset="0"/>
              </a:rPr>
              <a:t>Takst 2c/11c – tidstakstar</a:t>
            </a:r>
          </a:p>
          <a:p>
            <a:pPr marL="0" indent="0">
              <a:lnSpc>
                <a:spcPct val="90000"/>
              </a:lnSpc>
              <a:buNone/>
              <a:defRPr/>
            </a:pPr>
            <a:endParaRPr lang="nn-NO" sz="2400" b="1" dirty="0">
              <a:ea typeface="ＭＳ Ｐゴシック" charset="-128"/>
              <a:cs typeface="Verdana" pitchFamily="34" charset="0"/>
            </a:endParaRPr>
          </a:p>
          <a:p>
            <a:pPr>
              <a:defRPr/>
            </a:pPr>
            <a:r>
              <a:rPr lang="nn-NO" sz="1200" dirty="0">
                <a:ea typeface="ＭＳ Ｐゴシック" charset="-128"/>
                <a:cs typeface="Verdana" pitchFamily="34" charset="0"/>
              </a:rPr>
              <a:t>er same vilkår som for konsultasjon/sjukebesøk</a:t>
            </a:r>
          </a:p>
          <a:p>
            <a:pPr>
              <a:defRPr/>
            </a:pPr>
            <a:r>
              <a:rPr lang="nn-NO" sz="1200" dirty="0">
                <a:ea typeface="ＭＳ Ｐゴシック" charset="-128"/>
                <a:cs typeface="Verdana" pitchFamily="34" charset="0"/>
              </a:rPr>
              <a:t>gjeld den tida det er direkte kontakt mellom lege og pasient,  og det føregår undersøking og behandling. </a:t>
            </a:r>
          </a:p>
          <a:p>
            <a:pPr>
              <a:defRPr/>
            </a:pPr>
            <a:r>
              <a:rPr lang="nn-NO" sz="1200" dirty="0">
                <a:ea typeface="ＭＳ Ｐゴシック" charset="-128"/>
                <a:cs typeface="Verdana" pitchFamily="34" charset="0"/>
              </a:rPr>
              <a:t>Tidstillegg kan ikkje krevjast for eventuelt etterarbeid som vert gjort når pasienten er gått frå kontoret eller ved etterarbeid på kveldstid.</a:t>
            </a:r>
          </a:p>
          <a:p>
            <a:pPr>
              <a:defRPr/>
            </a:pPr>
            <a:r>
              <a:rPr lang="nn-NO" sz="1200" dirty="0">
                <a:ea typeface="ＭＳ Ｐゴシック" charset="-128"/>
                <a:cs typeface="Verdana" pitchFamily="34" charset="0"/>
              </a:rPr>
              <a:t>Kan ikkje krevjast for pasientar som er til observasjon utan at det føregår undersøking eller behandling</a:t>
            </a:r>
          </a:p>
          <a:p>
            <a:pPr>
              <a:defRPr/>
            </a:pPr>
            <a:r>
              <a:rPr lang="nn-NO" sz="1200" dirty="0">
                <a:ea typeface="ＭＳ Ｐゴシック" charset="-128"/>
                <a:cs typeface="Verdana" pitchFamily="34" charset="0"/>
              </a:rPr>
              <a:t>Folketrygda stiller krav til at det skal vere nødvendig helsehjelp, det vil sei at det ikkje kan krevjast tidstillegg utan at det er nødvendig å bruke så lang tid.</a:t>
            </a:r>
          </a:p>
          <a:p>
            <a:pPr>
              <a:defRPr/>
            </a:pPr>
            <a:r>
              <a:rPr lang="nn-NO" sz="1200" dirty="0">
                <a:ea typeface="ＭＳ Ｐゴシック" charset="-128"/>
                <a:cs typeface="Verdana" pitchFamily="34" charset="0"/>
              </a:rPr>
              <a:t>Helsepersonellova stiller krav til </a:t>
            </a:r>
            <a:r>
              <a:rPr lang="nn-NO" sz="1200" dirty="0" err="1">
                <a:ea typeface="ＭＳ Ｐゴシック" charset="-128"/>
                <a:cs typeface="Verdana" pitchFamily="34" charset="0"/>
              </a:rPr>
              <a:t>sparsommelighet</a:t>
            </a:r>
            <a:r>
              <a:rPr lang="nn-NO" sz="1200" dirty="0">
                <a:ea typeface="ＭＳ Ｐゴシック" charset="-128"/>
                <a:cs typeface="Verdana" pitchFamily="34" charset="0"/>
              </a:rPr>
              <a:t>, det vil seie ikkje påføre pasient, trygda eller andre unødvendig utgift eller tidstap</a:t>
            </a:r>
          </a:p>
          <a:p>
            <a:pPr>
              <a:defRPr/>
            </a:pPr>
            <a:endParaRPr lang="nn-NO" sz="1400" dirty="0">
              <a:ea typeface="ＭＳ Ｐゴシック" charset="-128"/>
              <a:cs typeface="Verdana" pitchFamily="34" charset="0"/>
            </a:endParaRPr>
          </a:p>
          <a:p>
            <a:pPr>
              <a:defRPr/>
            </a:pPr>
            <a:endParaRPr lang="nn-NO" sz="1400" dirty="0">
              <a:ea typeface="ＭＳ Ｐゴシック" charset="-128"/>
              <a:cs typeface="Verdana" pitchFamily="34" charset="0"/>
            </a:endParaRPr>
          </a:p>
          <a:p>
            <a:pPr marL="0" lvl="0" indent="0">
              <a:lnSpc>
                <a:spcPct val="90000"/>
              </a:lnSpc>
              <a:buNone/>
              <a:defRPr/>
            </a:pPr>
            <a:endParaRPr lang="nb-NO" sz="4800" dirty="0">
              <a:ea typeface="ＭＳ Ｐゴシック" charset="-128"/>
              <a:cs typeface="Verdana" pitchFamily="34" charset="0"/>
            </a:endParaRPr>
          </a:p>
          <a:p>
            <a:pPr marL="0" lvl="0" indent="0">
              <a:lnSpc>
                <a:spcPct val="90000"/>
              </a:lnSpc>
              <a:buNone/>
              <a:defRPr/>
            </a:pPr>
            <a:endParaRPr lang="nb-NO" sz="4800" dirty="0">
              <a:ea typeface="ＭＳ Ｐゴシック" charset="-128"/>
              <a:cs typeface="Verdana" pitchFamily="34" charset="0"/>
            </a:endParaRPr>
          </a:p>
          <a:p>
            <a:endParaRPr lang="nn-NO" dirty="0"/>
          </a:p>
        </p:txBody>
      </p:sp>
      <p:sp>
        <p:nvSpPr>
          <p:cNvPr id="4" name="Plassholder for dato 3"/>
          <p:cNvSpPr>
            <a:spLocks noGrp="1"/>
          </p:cNvSpPr>
          <p:nvPr>
            <p:ph type="dt" sz="half" idx="10"/>
          </p:nvPr>
        </p:nvSpPr>
        <p:spPr/>
        <p:txBody>
          <a:bodyPr/>
          <a:lstStyle/>
          <a:p>
            <a:fld id="{59C0D836-4D8B-2641-9391-97A72C5841ED}" type="datetime1">
              <a:rPr lang="nb-NO" smtClean="0">
                <a:solidFill>
                  <a:srgbClr val="003057"/>
                </a:solidFill>
              </a:rPr>
              <a:pPr/>
              <a:t>27.02.2023</a:t>
            </a:fld>
            <a:endParaRPr lang="en-US">
              <a:solidFill>
                <a:srgbClr val="003057"/>
              </a:solidFill>
            </a:endParaRPr>
          </a:p>
        </p:txBody>
      </p:sp>
      <p:sp>
        <p:nvSpPr>
          <p:cNvPr id="5" name="Plassholder for lysbildenumm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19</a:t>
            </a:fld>
            <a:endParaRPr lang="nn-NO">
              <a:solidFill>
                <a:srgbClr val="003057"/>
              </a:solidFill>
            </a:endParaRPr>
          </a:p>
        </p:txBody>
      </p:sp>
    </p:spTree>
    <p:extLst>
      <p:ext uri="{BB962C8B-B14F-4D97-AF65-F5344CB8AC3E}">
        <p14:creationId xmlns:p14="http://schemas.microsoft.com/office/powerpoint/2010/main" val="128008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AAF92F5C-3663-4FB8-99C7-0F1564FB9315}"/>
              </a:ext>
            </a:extLst>
          </p:cNvPr>
          <p:cNvSpPr/>
          <p:nvPr/>
        </p:nvSpPr>
        <p:spPr>
          <a:xfrm>
            <a:off x="616526" y="1149724"/>
            <a:ext cx="5052753" cy="3519108"/>
          </a:xfrm>
          <a:prstGeom prst="rect">
            <a:avLst/>
          </a:prstGeom>
          <a:solidFill>
            <a:schemeClr val="accent2">
              <a:lumMod val="20000"/>
              <a:lumOff val="80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sz="1400">
              <a:solidFill>
                <a:srgbClr val="003057"/>
              </a:solidFill>
              <a:latin typeface="Verdana"/>
              <a:cs typeface="Verdana"/>
            </a:endParaRPr>
          </a:p>
        </p:txBody>
      </p:sp>
      <p:sp>
        <p:nvSpPr>
          <p:cNvPr id="2" name="Tittel 1"/>
          <p:cNvSpPr>
            <a:spLocks noGrp="1"/>
          </p:cNvSpPr>
          <p:nvPr>
            <p:ph type="title"/>
          </p:nvPr>
        </p:nvSpPr>
        <p:spPr/>
        <p:txBody>
          <a:bodyPr>
            <a:normAutofit/>
          </a:bodyPr>
          <a:lstStyle/>
          <a:p>
            <a:r>
              <a:rPr lang="nb-NO" sz="2400"/>
              <a:t>Helfo i den offentlige helseorganiseringen</a:t>
            </a:r>
          </a:p>
        </p:txBody>
      </p:sp>
      <p:sp>
        <p:nvSpPr>
          <p:cNvPr id="3" name="Plassholder for innhold 2"/>
          <p:cNvSpPr>
            <a:spLocks noGrp="1"/>
          </p:cNvSpPr>
          <p:nvPr>
            <p:ph idx="1"/>
          </p:nvPr>
        </p:nvSpPr>
        <p:spPr>
          <a:xfrm>
            <a:off x="748627" y="1387439"/>
            <a:ext cx="4308281" cy="3259353"/>
          </a:xfrm>
        </p:spPr>
        <p:txBody>
          <a:bodyPr/>
          <a:lstStyle/>
          <a:p>
            <a:r>
              <a:rPr lang="nb-NO" sz="1200" dirty="0"/>
              <a:t>Helse- og omsorgsdepartementet (HOD) har det overordnede ansvaret for at befolkningen får gode og likeverdige helse- og omsorgstjenester. </a:t>
            </a:r>
          </a:p>
          <a:p>
            <a:pPr marL="0" indent="0">
              <a:buNone/>
            </a:pPr>
            <a:endParaRPr lang="nb-NO" sz="1200" dirty="0"/>
          </a:p>
          <a:p>
            <a:r>
              <a:rPr lang="nb-NO" sz="1200" dirty="0"/>
              <a:t>Helsedirektoratet er et fag- og myndighetsorgan underlagt HOD. Helsedirektoratet skal styrke hele befolkningens helse gjennom helhetlig og målrettet arbeid på tvers av tjenester, sektorer og forvaltningsnivå. </a:t>
            </a:r>
          </a:p>
          <a:p>
            <a:endParaRPr lang="nb-NO" sz="1200" dirty="0"/>
          </a:p>
          <a:p>
            <a:r>
              <a:rPr lang="nb-NO" sz="1200" dirty="0"/>
              <a:t>Helfo er Helsedirektoratets ytre etat og forvalter årlig om lag 42 milliarder kroner. Dette omfatter oppgjør fra folketrygden til behandlere, leverandører og tjenesteytere, samt individuell refusjon av privatpersoners utgifter til blant annet legemidler, tannhelse og helsetjenester i utlandet.</a:t>
            </a:r>
          </a:p>
          <a:p>
            <a:endParaRPr lang="nb-NO" sz="1200" dirty="0">
              <a:latin typeface="Verdana"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1380" y="2606495"/>
            <a:ext cx="2306637" cy="300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shdir.no\root\Intern\Users\Users4\vgra\My Documents\My Pictures\HOD2Cb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2612" y="1172558"/>
            <a:ext cx="2065405" cy="97229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shdir.no\root\Intern\Users\Users4\vgra\My Documents\My Pictures\Helfo 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8847" y="3602693"/>
            <a:ext cx="1329170" cy="534784"/>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982A83EF-F649-4C4E-A9E1-046C5225F88E}"/>
              </a:ext>
            </a:extLst>
          </p:cNvPr>
          <p:cNvCxnSpPr>
            <a:cxnSpLocks/>
          </p:cNvCxnSpPr>
          <p:nvPr/>
        </p:nvCxnSpPr>
        <p:spPr>
          <a:xfrm>
            <a:off x="616526" y="4805681"/>
            <a:ext cx="7772843" cy="0"/>
          </a:xfrm>
          <a:prstGeom prst="line">
            <a:avLst/>
          </a:prstGeom>
          <a:ln w="63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818018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356DA315-6CA7-48DC-82E2-83F331D3E0DA}"/>
              </a:ext>
            </a:extLst>
          </p:cNvPr>
          <p:cNvSpPr>
            <a:spLocks noGrp="1"/>
          </p:cNvSpPr>
          <p:nvPr>
            <p:ph type="dt" sz="half" idx="10"/>
          </p:nvPr>
        </p:nvSpPr>
        <p:spPr/>
        <p:txBody>
          <a:bodyPr/>
          <a:lstStyle/>
          <a:p>
            <a:fld id="{308250C5-A5C5-A041-B1F4-4432CF9A78FD}" type="datetime1">
              <a:rPr lang="nb-NO" smtClean="0"/>
              <a:t>27.02.2023</a:t>
            </a:fld>
            <a:endParaRPr lang="nb-NO"/>
          </a:p>
        </p:txBody>
      </p:sp>
      <p:sp>
        <p:nvSpPr>
          <p:cNvPr id="3" name="Plassholder for lysbildenummer 2">
            <a:extLst>
              <a:ext uri="{FF2B5EF4-FFF2-40B4-BE49-F238E27FC236}">
                <a16:creationId xmlns:a16="http://schemas.microsoft.com/office/drawing/2014/main" id="{79D5175C-863F-4CED-A76F-ABBF22154491}"/>
              </a:ext>
            </a:extLst>
          </p:cNvPr>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pPr/>
              <a:t>20</a:t>
            </a:fld>
            <a:endParaRPr lang="nb-NO"/>
          </a:p>
        </p:txBody>
      </p:sp>
      <p:sp>
        <p:nvSpPr>
          <p:cNvPr id="4" name="Rectangle 3">
            <a:extLst>
              <a:ext uri="{FF2B5EF4-FFF2-40B4-BE49-F238E27FC236}">
                <a16:creationId xmlns:a16="http://schemas.microsoft.com/office/drawing/2014/main" id="{DB01AE31-66DE-4B3D-A8F4-30EA60B77926}"/>
              </a:ext>
            </a:extLst>
          </p:cNvPr>
          <p:cNvSpPr txBox="1">
            <a:spLocks/>
          </p:cNvSpPr>
          <p:nvPr/>
        </p:nvSpPr>
        <p:spPr bwMode="auto">
          <a:xfrm>
            <a:off x="457200" y="790157"/>
            <a:ext cx="8229600" cy="3451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100000"/>
              <a:buBlip>
                <a:blip r:embed="rId3"/>
              </a:buBlip>
              <a:defRPr sz="2000">
                <a:solidFill>
                  <a:srgbClr val="675C53"/>
                </a:solidFill>
                <a:latin typeface="Verdana" pitchFamily="34" charset="0"/>
                <a:ea typeface="ＭＳ Ｐゴシック" pitchFamily="34" charset="-128"/>
                <a:cs typeface="Verdana" pitchFamily="34" charset="0"/>
              </a:defRPr>
            </a:lvl1pPr>
            <a:lvl2pPr marL="742950" indent="-285750" eaLnBrk="0" hangingPunct="0">
              <a:spcBef>
                <a:spcPct val="20000"/>
              </a:spcBef>
              <a:buFont typeface="Arial" charset="0"/>
              <a:buChar char="–"/>
              <a:defRPr sz="2800">
                <a:solidFill>
                  <a:srgbClr val="675C53"/>
                </a:solidFill>
                <a:latin typeface="Verdana" pitchFamily="34" charset="0"/>
                <a:ea typeface="ＭＳ Ｐゴシック" pitchFamily="34" charset="-128"/>
                <a:cs typeface="Verdana" pitchFamily="34" charset="0"/>
              </a:defRPr>
            </a:lvl2pPr>
            <a:lvl3pPr marL="1143000" indent="-228600" eaLnBrk="0" hangingPunct="0">
              <a:spcBef>
                <a:spcPct val="20000"/>
              </a:spcBef>
              <a:buFont typeface="Arial" charset="0"/>
              <a:buChar char="•"/>
              <a:defRPr sz="1600">
                <a:solidFill>
                  <a:srgbClr val="675C53"/>
                </a:solidFill>
                <a:latin typeface="Verdana" pitchFamily="34" charset="0"/>
                <a:ea typeface="ＭＳ Ｐゴシック" pitchFamily="34" charset="-128"/>
                <a:cs typeface="Verdana" pitchFamily="34" charset="0"/>
              </a:defRPr>
            </a:lvl3pPr>
            <a:lvl4pPr marL="1600200" indent="-228600" eaLnBrk="0" hangingPunct="0">
              <a:spcBef>
                <a:spcPct val="20000"/>
              </a:spcBef>
              <a:buFont typeface="Arial" charset="0"/>
              <a:buChar char="–"/>
              <a:defRPr sz="1400">
                <a:solidFill>
                  <a:srgbClr val="675C53"/>
                </a:solidFill>
                <a:latin typeface="Verdana" pitchFamily="34" charset="0"/>
                <a:ea typeface="ＭＳ Ｐゴシック" pitchFamily="34" charset="-128"/>
                <a:cs typeface="Verdana" pitchFamily="34" charset="0"/>
              </a:defRPr>
            </a:lvl4pPr>
            <a:lvl5pPr marL="2057400" indent="-228600" eaLnBrk="0" hangingPunct="0">
              <a:spcBef>
                <a:spcPct val="20000"/>
              </a:spcBef>
              <a:buFont typeface="Arial" charset="0"/>
              <a:buChar char="»"/>
              <a:defRPr sz="1200">
                <a:solidFill>
                  <a:srgbClr val="675C53"/>
                </a:solidFill>
                <a:latin typeface="Verdana" pitchFamily="34" charset="0"/>
                <a:ea typeface="ＭＳ Ｐゴシック" pitchFamily="34" charset="-128"/>
                <a:cs typeface="Verdana" pitchFamily="34" charset="0"/>
              </a:defRPr>
            </a:lvl5pPr>
            <a:lvl6pPr marL="25146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6pPr>
            <a:lvl7pPr marL="29718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7pPr>
            <a:lvl8pPr marL="34290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8pPr>
            <a:lvl9pPr marL="38862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9pPr>
          </a:lstStyle>
          <a:p>
            <a:pPr marL="0" indent="0">
              <a:spcBef>
                <a:spcPct val="0"/>
              </a:spcBef>
              <a:buNone/>
            </a:pPr>
            <a:r>
              <a:rPr lang="nb-NO" sz="2400" b="1" dirty="0">
                <a:solidFill>
                  <a:schemeClr val="tx1"/>
                </a:solidFill>
                <a:ea typeface="Verdana" panose="020B0604030504040204" pitchFamily="34" charset="0"/>
              </a:rPr>
              <a:t>Takst 2ae/2aek</a:t>
            </a:r>
          </a:p>
          <a:p>
            <a:pPr marL="0" indent="0">
              <a:buNone/>
            </a:pPr>
            <a:endParaRPr lang="nb-NO" sz="1400" dirty="0">
              <a:solidFill>
                <a:srgbClr val="0000FF"/>
              </a:solidFill>
              <a:ea typeface="Verdana" panose="020B0604030504040204" pitchFamily="34" charset="0"/>
            </a:endParaRPr>
          </a:p>
          <a:p>
            <a:pPr marL="285750" indent="-285750">
              <a:buFont typeface="Arial" panose="020B0604020202020204" pitchFamily="34" charset="0"/>
              <a:buChar char="•"/>
            </a:pPr>
            <a:r>
              <a:rPr lang="nb-NO" sz="1200" dirty="0">
                <a:solidFill>
                  <a:schemeClr val="tx1"/>
                </a:solidFill>
                <a:ea typeface="Verdana" panose="020B0604030504040204" pitchFamily="34" charset="0"/>
              </a:rPr>
              <a:t>E-konsultasjon</a:t>
            </a:r>
          </a:p>
          <a:p>
            <a:pPr marL="285750" indent="-285750">
              <a:buFont typeface="Arial" panose="020B0604020202020204" pitchFamily="34" charset="0"/>
              <a:buChar char="•"/>
            </a:pPr>
            <a:r>
              <a:rPr lang="nb-NO" sz="1200" dirty="0">
                <a:solidFill>
                  <a:schemeClr val="tx1"/>
                </a:solidFill>
                <a:ea typeface="Verdana" panose="020B0604030504040204" pitchFamily="34" charset="0"/>
              </a:rPr>
              <a:t>Må skje på </a:t>
            </a:r>
            <a:r>
              <a:rPr lang="nb-NO" sz="1200" dirty="0" err="1">
                <a:solidFill>
                  <a:schemeClr val="tx1"/>
                </a:solidFill>
                <a:ea typeface="Verdana" panose="020B0604030504040204" pitchFamily="34" charset="0"/>
              </a:rPr>
              <a:t>godkjendt</a:t>
            </a:r>
            <a:r>
              <a:rPr lang="nb-NO" sz="1200" dirty="0">
                <a:solidFill>
                  <a:schemeClr val="tx1"/>
                </a:solidFill>
                <a:ea typeface="Verdana" panose="020B0604030504040204" pitchFamily="34" charset="0"/>
              </a:rPr>
              <a:t> sikkerhetsnivå</a:t>
            </a:r>
          </a:p>
          <a:p>
            <a:pPr marL="285750" indent="-285750">
              <a:buFont typeface="Arial" panose="020B0604020202020204" pitchFamily="34" charset="0"/>
              <a:buChar char="•"/>
            </a:pPr>
            <a:r>
              <a:rPr lang="nb-NO" sz="1200" dirty="0">
                <a:solidFill>
                  <a:schemeClr val="tx1"/>
                </a:solidFill>
                <a:ea typeface="Verdana" panose="020B0604030504040204" pitchFamily="34" charset="0"/>
              </a:rPr>
              <a:t>Kan brukast både ved skriftlig kommunikasjon og ved video- og telefonkonsultasjon</a:t>
            </a:r>
          </a:p>
          <a:p>
            <a:pPr marL="285750" indent="-285750">
              <a:buFont typeface="Arial" panose="020B0604020202020204" pitchFamily="34" charset="0"/>
              <a:buChar char="•"/>
            </a:pPr>
            <a:r>
              <a:rPr lang="nb-NO" sz="1200" dirty="0">
                <a:solidFill>
                  <a:schemeClr val="tx1"/>
                </a:solidFill>
                <a:ea typeface="Verdana" panose="020B0604030504040204" pitchFamily="34" charset="0"/>
              </a:rPr>
              <a:t>Kommunikasjon må skje i tråd med Norm for informasjonssikkerhet i helse-, omsorgs- og sosialsektoren</a:t>
            </a:r>
          </a:p>
          <a:p>
            <a:pPr marL="285750" indent="-285750">
              <a:buFont typeface="Arial" panose="020B0604020202020204" pitchFamily="34" charset="0"/>
              <a:buChar char="•"/>
            </a:pPr>
            <a:r>
              <a:rPr lang="nb-NO" sz="1200" dirty="0">
                <a:solidFill>
                  <a:schemeClr val="tx1"/>
                </a:solidFill>
                <a:ea typeface="Verdana" panose="020B0604030504040204" pitchFamily="34" charset="0"/>
              </a:rPr>
              <a:t>Helsehjelpa må </a:t>
            </a:r>
            <a:r>
              <a:rPr lang="nn-NO" sz="1200" dirty="0">
                <a:solidFill>
                  <a:schemeClr val="tx1"/>
                </a:solidFill>
                <a:ea typeface="Verdana" panose="020B0604030504040204" pitchFamily="34" charset="0"/>
              </a:rPr>
              <a:t>være</a:t>
            </a:r>
            <a:r>
              <a:rPr lang="nb-NO" sz="1200" dirty="0">
                <a:solidFill>
                  <a:schemeClr val="tx1"/>
                </a:solidFill>
                <a:ea typeface="Verdana" panose="020B0604030504040204" pitchFamily="34" charset="0"/>
              </a:rPr>
              <a:t> journalverdig, og </a:t>
            </a:r>
            <a:r>
              <a:rPr lang="nb-NO" sz="1200" dirty="0" err="1">
                <a:solidFill>
                  <a:schemeClr val="tx1"/>
                </a:solidFill>
                <a:ea typeface="Verdana" panose="020B0604030504040204" pitchFamily="34" charset="0"/>
              </a:rPr>
              <a:t>innehalde</a:t>
            </a:r>
            <a:r>
              <a:rPr lang="nb-NO" sz="1200" dirty="0">
                <a:solidFill>
                  <a:schemeClr val="tx1"/>
                </a:solidFill>
                <a:ea typeface="Verdana" panose="020B0604030504040204" pitchFamily="34" charset="0"/>
              </a:rPr>
              <a:t> ei medisinsk vurdering</a:t>
            </a:r>
          </a:p>
          <a:p>
            <a:pPr marL="285750" indent="-285750">
              <a:buFont typeface="Arial" panose="020B0604020202020204" pitchFamily="34" charset="0"/>
              <a:buChar char="•"/>
            </a:pPr>
            <a:r>
              <a:rPr lang="nb-NO" sz="1200" dirty="0">
                <a:solidFill>
                  <a:schemeClr val="tx1"/>
                </a:solidFill>
                <a:ea typeface="Verdana" panose="020B0604030504040204" pitchFamily="34" charset="0"/>
              </a:rPr>
              <a:t>Sjå merknad B9 og B1 i takstforskrifta/normaltariffen for </a:t>
            </a:r>
            <a:r>
              <a:rPr lang="nb-NO" sz="1200" dirty="0" err="1">
                <a:solidFill>
                  <a:schemeClr val="tx1"/>
                </a:solidFill>
                <a:ea typeface="Verdana" panose="020B0604030504040204" pitchFamily="34" charset="0"/>
              </a:rPr>
              <a:t>meir</a:t>
            </a:r>
            <a:r>
              <a:rPr lang="nb-NO" sz="1200" dirty="0">
                <a:solidFill>
                  <a:schemeClr val="tx1"/>
                </a:solidFill>
                <a:ea typeface="Verdana" panose="020B0604030504040204" pitchFamily="34" charset="0"/>
              </a:rPr>
              <a:t> informasjon</a:t>
            </a:r>
          </a:p>
          <a:p>
            <a:pPr marL="285750" indent="-285750">
              <a:buFont typeface="Arial" panose="020B0604020202020204" pitchFamily="34" charset="0"/>
              <a:buChar char="•"/>
            </a:pPr>
            <a:r>
              <a:rPr lang="nb-NO" sz="1200" dirty="0">
                <a:solidFill>
                  <a:schemeClr val="tx1"/>
                </a:solidFill>
                <a:ea typeface="Verdana" panose="020B0604030504040204" pitchFamily="34" charset="0"/>
              </a:rPr>
              <a:t>E-konsultasjon skal </a:t>
            </a:r>
            <a:r>
              <a:rPr lang="nb-NO" sz="1200" dirty="0" err="1">
                <a:solidFill>
                  <a:schemeClr val="tx1"/>
                </a:solidFill>
                <a:ea typeface="Verdana" panose="020B0604030504040204" pitchFamily="34" charset="0"/>
              </a:rPr>
              <a:t>initierast</a:t>
            </a:r>
            <a:r>
              <a:rPr lang="nb-NO" sz="1200" dirty="0">
                <a:solidFill>
                  <a:schemeClr val="tx1"/>
                </a:solidFill>
                <a:ea typeface="Verdana" panose="020B0604030504040204" pitchFamily="34" charset="0"/>
              </a:rPr>
              <a:t>/avtalast av pasienten</a:t>
            </a:r>
          </a:p>
          <a:p>
            <a:pPr marL="285750" indent="-285750">
              <a:buFont typeface="Arial" panose="020B0604020202020204" pitchFamily="34" charset="0"/>
              <a:buChar char="•"/>
            </a:pPr>
            <a:endParaRPr lang="nb-NO" sz="1400" dirty="0">
              <a:solidFill>
                <a:schemeClr val="tx1"/>
              </a:solidFill>
              <a:ea typeface="Verdana" panose="020B0604030504040204" pitchFamily="34" charset="0"/>
            </a:endParaRPr>
          </a:p>
          <a:p>
            <a:pPr>
              <a:buNone/>
            </a:pPr>
            <a:endParaRPr lang="nb-NO" sz="2400" dirty="0">
              <a:solidFill>
                <a:srgbClr val="0000FF"/>
              </a:solidFill>
              <a:ea typeface="Verdana" panose="020B0604030504040204" pitchFamily="34" charset="0"/>
            </a:endParaRPr>
          </a:p>
        </p:txBody>
      </p:sp>
    </p:spTree>
    <p:extLst>
      <p:ext uri="{BB962C8B-B14F-4D97-AF65-F5344CB8AC3E}">
        <p14:creationId xmlns:p14="http://schemas.microsoft.com/office/powerpoint/2010/main" val="3282504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Sjukebesøk</a:t>
            </a:r>
          </a:p>
        </p:txBody>
      </p:sp>
      <p:sp>
        <p:nvSpPr>
          <p:cNvPr id="3" name="Plassholder for innhold 2"/>
          <p:cNvSpPr>
            <a:spLocks noGrp="1"/>
          </p:cNvSpPr>
          <p:nvPr>
            <p:ph idx="1"/>
          </p:nvPr>
        </p:nvSpPr>
        <p:spPr/>
        <p:txBody>
          <a:bodyPr>
            <a:normAutofit/>
          </a:bodyPr>
          <a:lstStyle/>
          <a:p>
            <a:endParaRPr lang="nb-NO" sz="1400" dirty="0"/>
          </a:p>
          <a:p>
            <a:r>
              <a:rPr lang="nb-NO" sz="1400" dirty="0"/>
              <a:t>Legen har krav på takst for sjukebesøk, reisetillegg og </a:t>
            </a:r>
            <a:r>
              <a:rPr lang="nb-NO" sz="1400" dirty="0" err="1"/>
              <a:t>skyssgodtgjeing</a:t>
            </a:r>
            <a:r>
              <a:rPr lang="nb-NO" sz="1400" dirty="0"/>
              <a:t> dersom pasienten på grunn av sin helsetilstand eller funksjonsevne </a:t>
            </a:r>
            <a:r>
              <a:rPr lang="nb-NO" sz="1400" dirty="0" err="1"/>
              <a:t>ikkje</a:t>
            </a:r>
            <a:r>
              <a:rPr lang="nb-NO" sz="1400" dirty="0"/>
              <a:t> er i stand til å møte fram på </a:t>
            </a:r>
            <a:r>
              <a:rPr lang="nb-NO" sz="1400" dirty="0" err="1"/>
              <a:t>behandlingsstaden</a:t>
            </a:r>
            <a:r>
              <a:rPr lang="nb-NO" sz="1400" dirty="0"/>
              <a:t>, eller når legen vurderer at sjukebesøk er nødvendig for å sikre pasienten forsvarlig helsehjelp.</a:t>
            </a:r>
          </a:p>
          <a:p>
            <a:endParaRPr lang="nb-NO" sz="1400" dirty="0"/>
          </a:p>
        </p:txBody>
      </p:sp>
      <p:sp>
        <p:nvSpPr>
          <p:cNvPr id="4" name="Plassholder for dato 3"/>
          <p:cNvSpPr>
            <a:spLocks noGrp="1"/>
          </p:cNvSpPr>
          <p:nvPr>
            <p:ph type="dt" sz="half" idx="10"/>
          </p:nvPr>
        </p:nvSpPr>
        <p:spPr/>
        <p:txBody>
          <a:bodyPr/>
          <a:lstStyle/>
          <a:p>
            <a:fld id="{59C0D836-4D8B-2641-9391-97A72C5841ED}" type="datetime1">
              <a:rPr lang="nb-NO" smtClean="0"/>
              <a:t>28.02.2023</a:t>
            </a:fld>
            <a:endParaRPr lang="en-US"/>
          </a:p>
        </p:txBody>
      </p:sp>
      <p:sp>
        <p:nvSpPr>
          <p:cNvPr id="5" name="Plassholder for lysbildenumm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21</a:t>
            </a:fld>
            <a:endParaRPr lang="nb-NO"/>
          </a:p>
        </p:txBody>
      </p:sp>
    </p:spTree>
    <p:extLst>
      <p:ext uri="{BB962C8B-B14F-4D97-AF65-F5344CB8AC3E}">
        <p14:creationId xmlns:p14="http://schemas.microsoft.com/office/powerpoint/2010/main" val="2780275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a:t>Takst 21 - reisetillegg</a:t>
            </a:r>
          </a:p>
        </p:txBody>
      </p:sp>
      <p:sp>
        <p:nvSpPr>
          <p:cNvPr id="3" name="Plassholder for innhold 2"/>
          <p:cNvSpPr>
            <a:spLocks noGrp="1"/>
          </p:cNvSpPr>
          <p:nvPr>
            <p:ph idx="1"/>
          </p:nvPr>
        </p:nvSpPr>
        <p:spPr/>
        <p:txBody>
          <a:bodyPr/>
          <a:lstStyle/>
          <a:p>
            <a:r>
              <a:rPr lang="nn-NO" sz="1200" dirty="0"/>
              <a:t>Reisetillegg ved bruk av </a:t>
            </a:r>
            <a:r>
              <a:rPr lang="nn-NO" sz="1200" dirty="0" err="1"/>
              <a:t>bil,tog</a:t>
            </a:r>
            <a:r>
              <a:rPr lang="nn-NO" sz="1200" dirty="0"/>
              <a:t>, båt eller anna skyssmiddel, </a:t>
            </a:r>
            <a:r>
              <a:rPr lang="nn-NO" sz="1200" dirty="0" err="1"/>
              <a:t>herunder</a:t>
            </a:r>
            <a:r>
              <a:rPr lang="nn-NO" sz="1200" dirty="0"/>
              <a:t> til fots.</a:t>
            </a:r>
          </a:p>
          <a:p>
            <a:r>
              <a:rPr lang="nn-NO" sz="1200" dirty="0"/>
              <a:t>Takst 21d reknast per påbegynte halvtime, og kan repeterast</a:t>
            </a:r>
          </a:p>
          <a:p>
            <a:r>
              <a:rPr lang="nn-NO" sz="1200" dirty="0"/>
              <a:t>Takst 21k reknast per påbegynte halvtime i inntil 60 minutt</a:t>
            </a:r>
          </a:p>
          <a:p>
            <a:pPr lvl="1"/>
            <a:r>
              <a:rPr lang="nn-NO" sz="1200" dirty="0"/>
              <a:t>Takst 21k2 kan takast per påbegynte 15 minutt utover første 60 minutt</a:t>
            </a:r>
          </a:p>
          <a:p>
            <a:pPr lvl="1"/>
            <a:endParaRPr lang="nn-NO" sz="1200" dirty="0"/>
          </a:p>
          <a:p>
            <a:pPr indent="-285750"/>
            <a:r>
              <a:rPr lang="nn-NO" sz="1200" dirty="0"/>
              <a:t>Reisetillegg kan takast ved sjukebesøk i avstand over 1 km (ein veg) frå legens kontor/bustad </a:t>
            </a:r>
          </a:p>
          <a:p>
            <a:pPr indent="-285750"/>
            <a:r>
              <a:rPr lang="nn-NO" sz="1200" dirty="0"/>
              <a:t>På </a:t>
            </a:r>
            <a:r>
              <a:rPr lang="nn-NO" sz="1200" dirty="0" err="1"/>
              <a:t>forespurnad</a:t>
            </a:r>
            <a:r>
              <a:rPr lang="nn-NO" sz="1200" dirty="0"/>
              <a:t> frå Helfo må legen kunne opplyse kva adresser reisa har funne stad mellom.</a:t>
            </a:r>
          </a:p>
          <a:p>
            <a:pPr marL="457200" lvl="1" indent="0">
              <a:buNone/>
            </a:pPr>
            <a:endParaRPr lang="nn-NO" dirty="0"/>
          </a:p>
        </p:txBody>
      </p:sp>
      <p:sp>
        <p:nvSpPr>
          <p:cNvPr id="4" name="Plassholder for dato 3"/>
          <p:cNvSpPr>
            <a:spLocks noGrp="1"/>
          </p:cNvSpPr>
          <p:nvPr>
            <p:ph type="dt" sz="half" idx="10"/>
          </p:nvPr>
        </p:nvSpPr>
        <p:spPr/>
        <p:txBody>
          <a:bodyPr/>
          <a:lstStyle/>
          <a:p>
            <a:fld id="{59C0D836-4D8B-2641-9391-97A72C5841ED}" type="datetime1">
              <a:rPr lang="nb-NO" smtClean="0"/>
              <a:t>28.02.2023</a:t>
            </a:fld>
            <a:endParaRPr lang="en-US"/>
          </a:p>
        </p:txBody>
      </p:sp>
      <p:sp>
        <p:nvSpPr>
          <p:cNvPr id="5" name="Plassholder for lysbildenumm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pPr/>
              <a:t>22</a:t>
            </a:fld>
            <a:endParaRPr lang="nn-NO"/>
          </a:p>
        </p:txBody>
      </p:sp>
    </p:spTree>
    <p:extLst>
      <p:ext uri="{BB962C8B-B14F-4D97-AF65-F5344CB8AC3E}">
        <p14:creationId xmlns:p14="http://schemas.microsoft.com/office/powerpoint/2010/main" val="1275360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567047" y="1267968"/>
            <a:ext cx="7810500" cy="1749552"/>
          </a:xfrm>
        </p:spPr>
        <p:txBody>
          <a:bodyPr/>
          <a:lstStyle/>
          <a:p>
            <a:pPr marL="0" indent="0">
              <a:buNone/>
            </a:pPr>
            <a:r>
              <a:rPr lang="nb-NO" sz="1200" dirty="0">
                <a:latin typeface="Verdana" charset="0"/>
              </a:rPr>
              <a:t>Legen får «rød respons» og må rykke ut til ei bilulykke.  Når han kjem fram til </a:t>
            </a:r>
            <a:r>
              <a:rPr lang="nb-NO" sz="1200" dirty="0" err="1">
                <a:latin typeface="Verdana" charset="0"/>
              </a:rPr>
              <a:t>ulykkesstaden</a:t>
            </a:r>
            <a:r>
              <a:rPr lang="nb-NO" sz="1200" dirty="0">
                <a:latin typeface="Verdana" charset="0"/>
              </a:rPr>
              <a:t> er det ingen pasient som treng legehjelp der, og legen reiser tilbake til kontoret.</a:t>
            </a:r>
          </a:p>
          <a:p>
            <a:pPr marL="0" indent="0">
              <a:buNone/>
            </a:pPr>
            <a:endParaRPr lang="nb-NO" sz="1200" dirty="0">
              <a:latin typeface="Verdana" charset="0"/>
            </a:endParaRPr>
          </a:p>
          <a:p>
            <a:pPr marL="0" indent="0">
              <a:buNone/>
            </a:pPr>
            <a:r>
              <a:rPr lang="nb-NO" sz="1200" dirty="0" err="1">
                <a:latin typeface="Verdana" charset="0"/>
              </a:rPr>
              <a:t>Korleis</a:t>
            </a:r>
            <a:r>
              <a:rPr lang="nb-NO" sz="1200" dirty="0">
                <a:latin typeface="Verdana" charset="0"/>
              </a:rPr>
              <a:t> får legen betalt for dette oppdraget?</a:t>
            </a:r>
          </a:p>
          <a:p>
            <a:pPr marL="0" indent="0">
              <a:buNone/>
            </a:pPr>
            <a:r>
              <a:rPr lang="nb-NO" sz="1200" dirty="0">
                <a:latin typeface="Verdana" charset="0"/>
              </a:rPr>
              <a:t>Kan han skrive rekning på pasienten </a:t>
            </a:r>
            <a:r>
              <a:rPr lang="nb-NO" sz="1200" dirty="0" err="1">
                <a:latin typeface="Verdana" charset="0"/>
              </a:rPr>
              <a:t>sjølv</a:t>
            </a:r>
            <a:r>
              <a:rPr lang="nb-NO" sz="1200" dirty="0">
                <a:latin typeface="Verdana" charset="0"/>
              </a:rPr>
              <a:t> om pasienten </a:t>
            </a:r>
            <a:r>
              <a:rPr lang="nb-NO" sz="1200" dirty="0" err="1">
                <a:latin typeface="Verdana" charset="0"/>
              </a:rPr>
              <a:t>ikkje</a:t>
            </a:r>
            <a:r>
              <a:rPr lang="nb-NO" sz="1200" dirty="0">
                <a:latin typeface="Verdana" charset="0"/>
              </a:rPr>
              <a:t> får legehjelp?</a:t>
            </a:r>
          </a:p>
          <a:p>
            <a:pPr marL="0" indent="0">
              <a:buNone/>
            </a:pPr>
            <a:endParaRPr lang="nb-NO" sz="1400" dirty="0">
              <a:latin typeface="Verdana" charset="0"/>
            </a:endParaRPr>
          </a:p>
          <a:p>
            <a:pPr marL="0" indent="0">
              <a:buNone/>
            </a:pPr>
            <a:endParaRPr lang="nb-NO" sz="1400" dirty="0">
              <a:latin typeface="Verdana" charset="0"/>
            </a:endParaRPr>
          </a:p>
        </p:txBody>
      </p:sp>
      <p:sp>
        <p:nvSpPr>
          <p:cNvPr id="184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andara" charset="0"/>
                <a:ea typeface="ヒラギノ角ゴ Pro W3" charset="0"/>
                <a:cs typeface="ヒラギノ角ゴ Pro W3" charset="0"/>
              </a:defRPr>
            </a:lvl1pPr>
            <a:lvl2pPr marL="742950" indent="-285750">
              <a:defRPr>
                <a:solidFill>
                  <a:schemeClr val="tx1"/>
                </a:solidFill>
                <a:latin typeface="Candara" charset="0"/>
                <a:ea typeface="ヒラギノ角ゴ Pro W3" charset="0"/>
              </a:defRPr>
            </a:lvl2pPr>
            <a:lvl3pPr marL="1143000" indent="-228600">
              <a:defRPr>
                <a:solidFill>
                  <a:schemeClr val="tx1"/>
                </a:solidFill>
                <a:latin typeface="Candara" charset="0"/>
                <a:ea typeface="ヒラギノ角ゴ Pro W3" charset="0"/>
              </a:defRPr>
            </a:lvl3pPr>
            <a:lvl4pPr marL="1600200" indent="-228600">
              <a:defRPr>
                <a:solidFill>
                  <a:schemeClr val="tx1"/>
                </a:solidFill>
                <a:latin typeface="Candara" charset="0"/>
                <a:ea typeface="ヒラギノ角ゴ Pro W3" charset="0"/>
              </a:defRPr>
            </a:lvl4pPr>
            <a:lvl5pPr marL="2057400" indent="-228600">
              <a:defRPr>
                <a:solidFill>
                  <a:schemeClr val="tx1"/>
                </a:solidFill>
                <a:latin typeface="Candara" charset="0"/>
                <a:ea typeface="ヒラギノ角ゴ Pro W3" charset="0"/>
              </a:defRPr>
            </a:lvl5pPr>
            <a:lvl6pPr marL="2514600" indent="-228600" fontAlgn="base">
              <a:spcBef>
                <a:spcPct val="0"/>
              </a:spcBef>
              <a:spcAft>
                <a:spcPct val="0"/>
              </a:spcAft>
              <a:defRPr>
                <a:solidFill>
                  <a:schemeClr val="tx1"/>
                </a:solidFill>
                <a:latin typeface="Candara" charset="0"/>
                <a:ea typeface="ヒラギノ角ゴ Pro W3" charset="0"/>
              </a:defRPr>
            </a:lvl6pPr>
            <a:lvl7pPr marL="2971800" indent="-228600" fontAlgn="base">
              <a:spcBef>
                <a:spcPct val="0"/>
              </a:spcBef>
              <a:spcAft>
                <a:spcPct val="0"/>
              </a:spcAft>
              <a:defRPr>
                <a:solidFill>
                  <a:schemeClr val="tx1"/>
                </a:solidFill>
                <a:latin typeface="Candara" charset="0"/>
                <a:ea typeface="ヒラギノ角ゴ Pro W3" charset="0"/>
              </a:defRPr>
            </a:lvl7pPr>
            <a:lvl8pPr marL="3429000" indent="-228600" fontAlgn="base">
              <a:spcBef>
                <a:spcPct val="0"/>
              </a:spcBef>
              <a:spcAft>
                <a:spcPct val="0"/>
              </a:spcAft>
              <a:defRPr>
                <a:solidFill>
                  <a:schemeClr val="tx1"/>
                </a:solidFill>
                <a:latin typeface="Candara" charset="0"/>
                <a:ea typeface="ヒラギノ角ゴ Pro W3" charset="0"/>
              </a:defRPr>
            </a:lvl8pPr>
            <a:lvl9pPr marL="3886200" indent="-228600" fontAlgn="base">
              <a:spcBef>
                <a:spcPct val="0"/>
              </a:spcBef>
              <a:spcAft>
                <a:spcPct val="0"/>
              </a:spcAft>
              <a:defRPr>
                <a:solidFill>
                  <a:schemeClr val="tx1"/>
                </a:solidFill>
                <a:latin typeface="Candara" charset="0"/>
                <a:ea typeface="ヒラギノ角ゴ Pro W3" charset="0"/>
              </a:defRPr>
            </a:lvl9pPr>
          </a:lstStyle>
          <a:p>
            <a:pPr fontAlgn="base">
              <a:spcBef>
                <a:spcPct val="0"/>
              </a:spcBef>
              <a:spcAft>
                <a:spcPct val="0"/>
              </a:spcAft>
            </a:pPr>
            <a:fld id="{B8ABD036-1A2A-9647-AD55-EE230923964D}" type="datetime1">
              <a:rPr lang="nb-NO">
                <a:latin typeface="Verdana" charset="0"/>
              </a:rPr>
              <a:pPr fontAlgn="base">
                <a:spcBef>
                  <a:spcPct val="0"/>
                </a:spcBef>
                <a:spcAft>
                  <a:spcPct val="0"/>
                </a:spcAft>
              </a:pPr>
              <a:t>28.02.2023</a:t>
            </a:fld>
            <a:endParaRPr lang="en-US" dirty="0">
              <a:latin typeface="Verdana" charset="0"/>
            </a:endParaRPr>
          </a:p>
        </p:txBody>
      </p:sp>
      <p:sp>
        <p:nvSpPr>
          <p:cNvPr id="18436" name="Slide Number Placeholder 4"/>
          <p:cNvSpPr>
            <a:spLocks noGrp="1"/>
          </p:cNvSpPr>
          <p:nvPr>
            <p:ph type="sldNum" sz="quarter" idx="4294967295"/>
          </p:nvPr>
        </p:nvSpPr>
        <p:spPr bwMode="auto">
          <a:xfrm>
            <a:off x="788988" y="4743450"/>
            <a:ext cx="990600"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andara" charset="0"/>
                <a:ea typeface="ヒラギノ角ゴ Pro W3" charset="0"/>
                <a:cs typeface="ヒラギノ角ゴ Pro W3" charset="0"/>
              </a:defRPr>
            </a:lvl1pPr>
            <a:lvl2pPr marL="742950" indent="-285750">
              <a:defRPr>
                <a:solidFill>
                  <a:schemeClr val="tx1"/>
                </a:solidFill>
                <a:latin typeface="Candara" charset="0"/>
                <a:ea typeface="ヒラギノ角ゴ Pro W3" charset="0"/>
              </a:defRPr>
            </a:lvl2pPr>
            <a:lvl3pPr marL="1143000" indent="-228600">
              <a:defRPr>
                <a:solidFill>
                  <a:schemeClr val="tx1"/>
                </a:solidFill>
                <a:latin typeface="Candara" charset="0"/>
                <a:ea typeface="ヒラギノ角ゴ Pro W3" charset="0"/>
              </a:defRPr>
            </a:lvl3pPr>
            <a:lvl4pPr marL="1600200" indent="-228600">
              <a:defRPr>
                <a:solidFill>
                  <a:schemeClr val="tx1"/>
                </a:solidFill>
                <a:latin typeface="Candara" charset="0"/>
                <a:ea typeface="ヒラギノ角ゴ Pro W3" charset="0"/>
              </a:defRPr>
            </a:lvl4pPr>
            <a:lvl5pPr marL="2057400" indent="-228600">
              <a:defRPr>
                <a:solidFill>
                  <a:schemeClr val="tx1"/>
                </a:solidFill>
                <a:latin typeface="Candara" charset="0"/>
                <a:ea typeface="ヒラギノ角ゴ Pro W3" charset="0"/>
              </a:defRPr>
            </a:lvl5pPr>
            <a:lvl6pPr marL="2514600" indent="-228600" fontAlgn="base">
              <a:spcBef>
                <a:spcPct val="0"/>
              </a:spcBef>
              <a:spcAft>
                <a:spcPct val="0"/>
              </a:spcAft>
              <a:defRPr>
                <a:solidFill>
                  <a:schemeClr val="tx1"/>
                </a:solidFill>
                <a:latin typeface="Candara" charset="0"/>
                <a:ea typeface="ヒラギノ角ゴ Pro W3" charset="0"/>
              </a:defRPr>
            </a:lvl6pPr>
            <a:lvl7pPr marL="2971800" indent="-228600" fontAlgn="base">
              <a:spcBef>
                <a:spcPct val="0"/>
              </a:spcBef>
              <a:spcAft>
                <a:spcPct val="0"/>
              </a:spcAft>
              <a:defRPr>
                <a:solidFill>
                  <a:schemeClr val="tx1"/>
                </a:solidFill>
                <a:latin typeface="Candara" charset="0"/>
                <a:ea typeface="ヒラギノ角ゴ Pro W3" charset="0"/>
              </a:defRPr>
            </a:lvl7pPr>
            <a:lvl8pPr marL="3429000" indent="-228600" fontAlgn="base">
              <a:spcBef>
                <a:spcPct val="0"/>
              </a:spcBef>
              <a:spcAft>
                <a:spcPct val="0"/>
              </a:spcAft>
              <a:defRPr>
                <a:solidFill>
                  <a:schemeClr val="tx1"/>
                </a:solidFill>
                <a:latin typeface="Candara" charset="0"/>
                <a:ea typeface="ヒラギノ角ゴ Pro W3" charset="0"/>
              </a:defRPr>
            </a:lvl8pPr>
            <a:lvl9pPr marL="3886200" indent="-228600" fontAlgn="base">
              <a:spcBef>
                <a:spcPct val="0"/>
              </a:spcBef>
              <a:spcAft>
                <a:spcPct val="0"/>
              </a:spcAft>
              <a:defRPr>
                <a:solidFill>
                  <a:schemeClr val="tx1"/>
                </a:solidFill>
                <a:latin typeface="Candara" charset="0"/>
                <a:ea typeface="ヒラギノ角ゴ Pro W3" charset="0"/>
              </a:defRPr>
            </a:lvl9pPr>
          </a:lstStyle>
          <a:p>
            <a:pPr fontAlgn="base">
              <a:spcBef>
                <a:spcPct val="0"/>
              </a:spcBef>
              <a:spcAft>
                <a:spcPct val="0"/>
              </a:spcAft>
            </a:pPr>
            <a:fld id="{D8511644-0807-F24B-8DD1-E34FF4CC2B70}" type="slidenum">
              <a:rPr lang="en-US">
                <a:latin typeface="Verdana" charset="0"/>
              </a:rPr>
              <a:pPr fontAlgn="base">
                <a:spcBef>
                  <a:spcPct val="0"/>
                </a:spcBef>
                <a:spcAft>
                  <a:spcPct val="0"/>
                </a:spcAft>
              </a:pPr>
              <a:t>23</a:t>
            </a:fld>
            <a:endParaRPr lang="en-US" dirty="0">
              <a:latin typeface="Verdana" charset="0"/>
            </a:endParaRPr>
          </a:p>
        </p:txBody>
      </p:sp>
    </p:spTree>
    <p:extLst>
      <p:ext uri="{BB962C8B-B14F-4D97-AF65-F5344CB8AC3E}">
        <p14:creationId xmlns:p14="http://schemas.microsoft.com/office/powerpoint/2010/main" val="1757043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567047" y="569836"/>
            <a:ext cx="7810500" cy="4099818"/>
          </a:xfrm>
        </p:spPr>
        <p:txBody>
          <a:bodyPr/>
          <a:lstStyle/>
          <a:p>
            <a:pPr marL="0" indent="0">
              <a:buNone/>
            </a:pPr>
            <a:r>
              <a:rPr lang="nb-NO" sz="1000" i="1" dirty="0">
                <a:latin typeface="Verdana" charset="0"/>
              </a:rPr>
              <a:t>Legen får «rød respons» og må rykke ut til ei bilulykke.  Når han kjem fram til </a:t>
            </a:r>
            <a:r>
              <a:rPr lang="nb-NO" sz="1000" i="1" dirty="0" err="1">
                <a:latin typeface="Verdana" charset="0"/>
              </a:rPr>
              <a:t>ulykkesstaden</a:t>
            </a:r>
            <a:r>
              <a:rPr lang="nb-NO" sz="1000" i="1" dirty="0">
                <a:latin typeface="Verdana" charset="0"/>
              </a:rPr>
              <a:t> er det ingen pasient som treng legehjelp der, og legen reiser tilbake til kontoret.</a:t>
            </a:r>
          </a:p>
          <a:p>
            <a:pPr marL="0" indent="0">
              <a:buNone/>
            </a:pPr>
            <a:endParaRPr lang="nb-NO" sz="1000" i="1" dirty="0">
              <a:latin typeface="Verdana" charset="0"/>
            </a:endParaRPr>
          </a:p>
          <a:p>
            <a:pPr marL="0" indent="0">
              <a:buNone/>
            </a:pPr>
            <a:r>
              <a:rPr lang="nb-NO" sz="1000" i="1" dirty="0" err="1">
                <a:latin typeface="Verdana" charset="0"/>
              </a:rPr>
              <a:t>Korleis</a:t>
            </a:r>
            <a:r>
              <a:rPr lang="nb-NO" sz="1000" i="1" dirty="0">
                <a:latin typeface="Verdana" charset="0"/>
              </a:rPr>
              <a:t> får legen betalt for dette oppdraget?</a:t>
            </a:r>
          </a:p>
          <a:p>
            <a:pPr marL="0" indent="0">
              <a:buNone/>
            </a:pPr>
            <a:r>
              <a:rPr lang="nb-NO" sz="1000" i="1" dirty="0">
                <a:latin typeface="Verdana" charset="0"/>
              </a:rPr>
              <a:t>Kan han skrive rekning på pasienten </a:t>
            </a:r>
            <a:r>
              <a:rPr lang="nb-NO" sz="1000" i="1" dirty="0" err="1">
                <a:latin typeface="Verdana" charset="0"/>
              </a:rPr>
              <a:t>sjølv</a:t>
            </a:r>
            <a:r>
              <a:rPr lang="nb-NO" sz="1000" i="1" dirty="0">
                <a:latin typeface="Verdana" charset="0"/>
              </a:rPr>
              <a:t> om pasienten </a:t>
            </a:r>
            <a:r>
              <a:rPr lang="nb-NO" sz="1000" i="1" dirty="0" err="1">
                <a:latin typeface="Verdana" charset="0"/>
              </a:rPr>
              <a:t>ikkje</a:t>
            </a:r>
            <a:r>
              <a:rPr lang="nb-NO" sz="1000" i="1" dirty="0">
                <a:latin typeface="Verdana" charset="0"/>
              </a:rPr>
              <a:t> får legehjelp?</a:t>
            </a:r>
          </a:p>
          <a:p>
            <a:pPr marL="0" indent="0">
              <a:buNone/>
            </a:pPr>
            <a:endParaRPr lang="nb-NO" sz="1400" dirty="0">
              <a:latin typeface="Verdana" charset="0"/>
            </a:endParaRPr>
          </a:p>
          <a:p>
            <a:pPr marL="0" indent="0">
              <a:buNone/>
            </a:pPr>
            <a:endParaRPr lang="nb-NO" sz="1400" dirty="0">
              <a:latin typeface="Verdana" charset="0"/>
            </a:endParaRPr>
          </a:p>
          <a:p>
            <a:pPr marL="0" indent="0">
              <a:lnSpc>
                <a:spcPct val="80000"/>
              </a:lnSpc>
              <a:buNone/>
            </a:pPr>
            <a:r>
              <a:rPr lang="nb-NO" sz="1200" dirty="0">
                <a:latin typeface="Verdana" charset="0"/>
              </a:rPr>
              <a:t>Svar:</a:t>
            </a:r>
          </a:p>
          <a:p>
            <a:pPr marL="0" indent="0">
              <a:lnSpc>
                <a:spcPct val="80000"/>
              </a:lnSpc>
              <a:buNone/>
            </a:pPr>
            <a:r>
              <a:rPr lang="nb-NO" sz="1200" dirty="0">
                <a:latin typeface="Verdana" charset="0"/>
              </a:rPr>
              <a:t>For at det skal kunne </a:t>
            </a:r>
            <a:r>
              <a:rPr lang="nb-NO" sz="1200" dirty="0" err="1">
                <a:latin typeface="Verdana" charset="0"/>
              </a:rPr>
              <a:t>krevjast</a:t>
            </a:r>
            <a:r>
              <a:rPr lang="nb-NO" sz="1200" dirty="0">
                <a:latin typeface="Verdana" charset="0"/>
              </a:rPr>
              <a:t> konsultasjonstakst eller sjukebesøkstakst er det </a:t>
            </a:r>
            <a:r>
              <a:rPr lang="nb-NO" sz="1200" dirty="0" err="1">
                <a:latin typeface="Verdana" charset="0"/>
              </a:rPr>
              <a:t>ein</a:t>
            </a:r>
            <a:endParaRPr lang="nb-NO" sz="1200" dirty="0">
              <a:latin typeface="Verdana" charset="0"/>
            </a:endParaRPr>
          </a:p>
          <a:p>
            <a:pPr marL="0" indent="0">
              <a:lnSpc>
                <a:spcPct val="80000"/>
              </a:lnSpc>
              <a:buNone/>
            </a:pPr>
            <a:r>
              <a:rPr lang="nb-NO" sz="1200" dirty="0" err="1">
                <a:latin typeface="Verdana" charset="0"/>
              </a:rPr>
              <a:t>føresetnad</a:t>
            </a:r>
            <a:r>
              <a:rPr lang="nb-NO" sz="1200" dirty="0">
                <a:latin typeface="Verdana" charset="0"/>
              </a:rPr>
              <a:t> at det har foregått undersøking og/behandling av </a:t>
            </a:r>
            <a:r>
              <a:rPr lang="nb-NO" sz="1200" dirty="0" err="1">
                <a:latin typeface="Verdana" charset="0"/>
              </a:rPr>
              <a:t>ein</a:t>
            </a:r>
            <a:r>
              <a:rPr lang="nb-NO" sz="1200" dirty="0">
                <a:latin typeface="Verdana" charset="0"/>
              </a:rPr>
              <a:t> pasient.  Her har det </a:t>
            </a:r>
          </a:p>
          <a:p>
            <a:pPr marL="0" indent="0">
              <a:lnSpc>
                <a:spcPct val="80000"/>
              </a:lnSpc>
              <a:buNone/>
            </a:pPr>
            <a:r>
              <a:rPr lang="nb-NO" sz="1200" dirty="0" err="1">
                <a:latin typeface="Verdana" charset="0"/>
              </a:rPr>
              <a:t>ikkje</a:t>
            </a:r>
            <a:r>
              <a:rPr lang="nb-NO" sz="1200" dirty="0">
                <a:latin typeface="Verdana" charset="0"/>
              </a:rPr>
              <a:t> </a:t>
            </a:r>
            <a:r>
              <a:rPr lang="nb-NO" sz="1200" dirty="0" err="1">
                <a:latin typeface="Verdana" charset="0"/>
              </a:rPr>
              <a:t>vore</a:t>
            </a:r>
            <a:r>
              <a:rPr lang="nb-NO" sz="1200" dirty="0">
                <a:latin typeface="Verdana" charset="0"/>
              </a:rPr>
              <a:t> </a:t>
            </a:r>
            <a:r>
              <a:rPr lang="nb-NO" sz="1200" dirty="0" err="1">
                <a:latin typeface="Verdana" charset="0"/>
              </a:rPr>
              <a:t>nokon</a:t>
            </a:r>
            <a:r>
              <a:rPr lang="nb-NO" sz="1200" dirty="0">
                <a:latin typeface="Verdana" charset="0"/>
              </a:rPr>
              <a:t> pasient, då personen som var der </a:t>
            </a:r>
            <a:r>
              <a:rPr lang="nb-NO" sz="1200" dirty="0" err="1">
                <a:latin typeface="Verdana" charset="0"/>
              </a:rPr>
              <a:t>ikkje</a:t>
            </a:r>
            <a:r>
              <a:rPr lang="nb-NO" sz="1200" dirty="0">
                <a:latin typeface="Verdana" charset="0"/>
              </a:rPr>
              <a:t> </a:t>
            </a:r>
            <a:r>
              <a:rPr lang="nb-NO" sz="1200" dirty="0" err="1">
                <a:latin typeface="Verdana" charset="0"/>
              </a:rPr>
              <a:t>trengde</a:t>
            </a:r>
            <a:r>
              <a:rPr lang="nb-NO" sz="1200" dirty="0">
                <a:latin typeface="Verdana" charset="0"/>
              </a:rPr>
              <a:t> legehjelp.</a:t>
            </a:r>
          </a:p>
          <a:p>
            <a:pPr marL="0" indent="0">
              <a:lnSpc>
                <a:spcPct val="80000"/>
              </a:lnSpc>
              <a:buNone/>
            </a:pPr>
            <a:endParaRPr lang="nb-NO" sz="1200" dirty="0">
              <a:latin typeface="Verdana" charset="0"/>
            </a:endParaRPr>
          </a:p>
          <a:p>
            <a:pPr marL="0" indent="0">
              <a:lnSpc>
                <a:spcPct val="80000"/>
              </a:lnSpc>
              <a:buNone/>
            </a:pPr>
            <a:r>
              <a:rPr lang="nb-NO" sz="1200" dirty="0">
                <a:latin typeface="Verdana" charset="0"/>
              </a:rPr>
              <a:t>Der det er bomtur som legen </a:t>
            </a:r>
            <a:r>
              <a:rPr lang="nb-NO" sz="1200" dirty="0" err="1">
                <a:latin typeface="Verdana" charset="0"/>
              </a:rPr>
              <a:t>ikkje</a:t>
            </a:r>
            <a:r>
              <a:rPr lang="nb-NO" sz="1200" dirty="0">
                <a:latin typeface="Verdana" charset="0"/>
              </a:rPr>
              <a:t> </a:t>
            </a:r>
            <a:r>
              <a:rPr lang="nb-NO" sz="1200" dirty="0" err="1">
                <a:latin typeface="Verdana" charset="0"/>
              </a:rPr>
              <a:t>sjølv</a:t>
            </a:r>
            <a:r>
              <a:rPr lang="nb-NO" sz="1200" dirty="0">
                <a:latin typeface="Verdana" charset="0"/>
              </a:rPr>
              <a:t> er skyldig i, så dekker Helfo reisetillegg.  Så i </a:t>
            </a:r>
          </a:p>
          <a:p>
            <a:pPr marL="0" indent="0">
              <a:lnSpc>
                <a:spcPct val="80000"/>
              </a:lnSpc>
              <a:buNone/>
            </a:pPr>
            <a:r>
              <a:rPr lang="nb-NO" sz="1200" dirty="0">
                <a:latin typeface="Verdana" charset="0"/>
              </a:rPr>
              <a:t>dette tilfellet kan legen kreve takst 21 for den tida det tok å reise til og </a:t>
            </a:r>
            <a:r>
              <a:rPr lang="nb-NO" sz="1200" dirty="0" err="1">
                <a:latin typeface="Verdana" charset="0"/>
              </a:rPr>
              <a:t>frå</a:t>
            </a:r>
            <a:r>
              <a:rPr lang="nb-NO" sz="1200" dirty="0">
                <a:latin typeface="Verdana" charset="0"/>
              </a:rPr>
              <a:t> </a:t>
            </a:r>
          </a:p>
          <a:p>
            <a:pPr marL="0" indent="0">
              <a:lnSpc>
                <a:spcPct val="80000"/>
              </a:lnSpc>
              <a:buNone/>
            </a:pPr>
            <a:r>
              <a:rPr lang="nb-NO" sz="1200" dirty="0" err="1">
                <a:latin typeface="Verdana" charset="0"/>
              </a:rPr>
              <a:t>ulykkesstaden</a:t>
            </a:r>
            <a:r>
              <a:rPr lang="nb-NO" sz="1200" dirty="0">
                <a:latin typeface="Verdana" charset="0"/>
              </a:rPr>
              <a:t>.  Dersom det </a:t>
            </a:r>
            <a:r>
              <a:rPr lang="nb-NO" sz="1200" dirty="0" err="1">
                <a:latin typeface="Verdana" charset="0"/>
              </a:rPr>
              <a:t>ikkje</a:t>
            </a:r>
            <a:r>
              <a:rPr lang="nb-NO" sz="1200" dirty="0">
                <a:latin typeface="Verdana" charset="0"/>
              </a:rPr>
              <a:t> er </a:t>
            </a:r>
            <a:r>
              <a:rPr lang="nb-NO" sz="1200" dirty="0" err="1">
                <a:latin typeface="Verdana" charset="0"/>
              </a:rPr>
              <a:t>nokon</a:t>
            </a:r>
            <a:r>
              <a:rPr lang="nb-NO" sz="1200" dirty="0">
                <a:latin typeface="Verdana" charset="0"/>
              </a:rPr>
              <a:t> navngitt pasient å skrive rekninga på, kan </a:t>
            </a:r>
          </a:p>
          <a:p>
            <a:pPr marL="0" indent="0">
              <a:lnSpc>
                <a:spcPct val="80000"/>
              </a:lnSpc>
              <a:buNone/>
            </a:pPr>
            <a:r>
              <a:rPr lang="nb-NO" sz="1200" dirty="0">
                <a:latin typeface="Verdana" charset="0"/>
              </a:rPr>
              <a:t>rekninga på taks 21 </a:t>
            </a:r>
            <a:r>
              <a:rPr lang="nb-NO" sz="1200" dirty="0" err="1">
                <a:latin typeface="Verdana" charset="0"/>
              </a:rPr>
              <a:t>sendast</a:t>
            </a:r>
            <a:r>
              <a:rPr lang="nb-NO" sz="1200" dirty="0">
                <a:latin typeface="Verdana" charset="0"/>
              </a:rPr>
              <a:t> i legens </a:t>
            </a:r>
            <a:r>
              <a:rPr lang="nb-NO" sz="1200" dirty="0" err="1">
                <a:latin typeface="Verdana" charset="0"/>
              </a:rPr>
              <a:t>namn</a:t>
            </a:r>
            <a:r>
              <a:rPr lang="nb-NO" sz="1200" dirty="0">
                <a:latin typeface="Verdana" charset="0"/>
              </a:rPr>
              <a:t>.  </a:t>
            </a:r>
          </a:p>
          <a:p>
            <a:pPr marL="0" indent="0">
              <a:lnSpc>
                <a:spcPct val="80000"/>
              </a:lnSpc>
              <a:buNone/>
            </a:pPr>
            <a:endParaRPr lang="nb-NO" sz="1200" dirty="0">
              <a:latin typeface="Verdana" charset="0"/>
            </a:endParaRPr>
          </a:p>
          <a:p>
            <a:pPr marL="0" indent="0">
              <a:lnSpc>
                <a:spcPct val="80000"/>
              </a:lnSpc>
              <a:buNone/>
            </a:pPr>
            <a:r>
              <a:rPr lang="nb-NO" sz="1200" dirty="0">
                <a:latin typeface="Verdana" charset="0"/>
              </a:rPr>
              <a:t>Dette går fram av merknad C1 i takstforskrifta/normaltariffen</a:t>
            </a:r>
          </a:p>
        </p:txBody>
      </p:sp>
      <p:sp>
        <p:nvSpPr>
          <p:cNvPr id="184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andara" charset="0"/>
                <a:ea typeface="ヒラギノ角ゴ Pro W3" charset="0"/>
                <a:cs typeface="ヒラギノ角ゴ Pro W3" charset="0"/>
              </a:defRPr>
            </a:lvl1pPr>
            <a:lvl2pPr marL="742950" indent="-285750">
              <a:defRPr>
                <a:solidFill>
                  <a:schemeClr val="tx1"/>
                </a:solidFill>
                <a:latin typeface="Candara" charset="0"/>
                <a:ea typeface="ヒラギノ角ゴ Pro W3" charset="0"/>
              </a:defRPr>
            </a:lvl2pPr>
            <a:lvl3pPr marL="1143000" indent="-228600">
              <a:defRPr>
                <a:solidFill>
                  <a:schemeClr val="tx1"/>
                </a:solidFill>
                <a:latin typeface="Candara" charset="0"/>
                <a:ea typeface="ヒラギノ角ゴ Pro W3" charset="0"/>
              </a:defRPr>
            </a:lvl3pPr>
            <a:lvl4pPr marL="1600200" indent="-228600">
              <a:defRPr>
                <a:solidFill>
                  <a:schemeClr val="tx1"/>
                </a:solidFill>
                <a:latin typeface="Candara" charset="0"/>
                <a:ea typeface="ヒラギノ角ゴ Pro W3" charset="0"/>
              </a:defRPr>
            </a:lvl4pPr>
            <a:lvl5pPr marL="2057400" indent="-228600">
              <a:defRPr>
                <a:solidFill>
                  <a:schemeClr val="tx1"/>
                </a:solidFill>
                <a:latin typeface="Candara" charset="0"/>
                <a:ea typeface="ヒラギノ角ゴ Pro W3" charset="0"/>
              </a:defRPr>
            </a:lvl5pPr>
            <a:lvl6pPr marL="2514600" indent="-228600" fontAlgn="base">
              <a:spcBef>
                <a:spcPct val="0"/>
              </a:spcBef>
              <a:spcAft>
                <a:spcPct val="0"/>
              </a:spcAft>
              <a:defRPr>
                <a:solidFill>
                  <a:schemeClr val="tx1"/>
                </a:solidFill>
                <a:latin typeface="Candara" charset="0"/>
                <a:ea typeface="ヒラギノ角ゴ Pro W3" charset="0"/>
              </a:defRPr>
            </a:lvl6pPr>
            <a:lvl7pPr marL="2971800" indent="-228600" fontAlgn="base">
              <a:spcBef>
                <a:spcPct val="0"/>
              </a:spcBef>
              <a:spcAft>
                <a:spcPct val="0"/>
              </a:spcAft>
              <a:defRPr>
                <a:solidFill>
                  <a:schemeClr val="tx1"/>
                </a:solidFill>
                <a:latin typeface="Candara" charset="0"/>
                <a:ea typeface="ヒラギノ角ゴ Pro W3" charset="0"/>
              </a:defRPr>
            </a:lvl7pPr>
            <a:lvl8pPr marL="3429000" indent="-228600" fontAlgn="base">
              <a:spcBef>
                <a:spcPct val="0"/>
              </a:spcBef>
              <a:spcAft>
                <a:spcPct val="0"/>
              </a:spcAft>
              <a:defRPr>
                <a:solidFill>
                  <a:schemeClr val="tx1"/>
                </a:solidFill>
                <a:latin typeface="Candara" charset="0"/>
                <a:ea typeface="ヒラギノ角ゴ Pro W3" charset="0"/>
              </a:defRPr>
            </a:lvl8pPr>
            <a:lvl9pPr marL="3886200" indent="-228600" fontAlgn="base">
              <a:spcBef>
                <a:spcPct val="0"/>
              </a:spcBef>
              <a:spcAft>
                <a:spcPct val="0"/>
              </a:spcAft>
              <a:defRPr>
                <a:solidFill>
                  <a:schemeClr val="tx1"/>
                </a:solidFill>
                <a:latin typeface="Candara" charset="0"/>
                <a:ea typeface="ヒラギノ角ゴ Pro W3" charset="0"/>
              </a:defRPr>
            </a:lvl9pPr>
          </a:lstStyle>
          <a:p>
            <a:pPr fontAlgn="base">
              <a:spcBef>
                <a:spcPct val="0"/>
              </a:spcBef>
              <a:spcAft>
                <a:spcPct val="0"/>
              </a:spcAft>
            </a:pPr>
            <a:fld id="{B8ABD036-1A2A-9647-AD55-EE230923964D}" type="datetime1">
              <a:rPr lang="nb-NO">
                <a:latin typeface="Verdana" charset="0"/>
              </a:rPr>
              <a:pPr fontAlgn="base">
                <a:spcBef>
                  <a:spcPct val="0"/>
                </a:spcBef>
                <a:spcAft>
                  <a:spcPct val="0"/>
                </a:spcAft>
              </a:pPr>
              <a:t>28.02.2023</a:t>
            </a:fld>
            <a:endParaRPr lang="en-US" dirty="0">
              <a:latin typeface="Verdana" charset="0"/>
            </a:endParaRPr>
          </a:p>
        </p:txBody>
      </p:sp>
      <p:sp>
        <p:nvSpPr>
          <p:cNvPr id="18436" name="Slide Number Placeholder 4"/>
          <p:cNvSpPr>
            <a:spLocks noGrp="1"/>
          </p:cNvSpPr>
          <p:nvPr>
            <p:ph type="sldNum" sz="quarter" idx="4294967295"/>
          </p:nvPr>
        </p:nvSpPr>
        <p:spPr bwMode="auto">
          <a:xfrm>
            <a:off x="788988" y="4743450"/>
            <a:ext cx="990600"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Candara" charset="0"/>
                <a:ea typeface="ヒラギノ角ゴ Pro W3" charset="0"/>
                <a:cs typeface="ヒラギノ角ゴ Pro W3" charset="0"/>
              </a:defRPr>
            </a:lvl1pPr>
            <a:lvl2pPr marL="742950" indent="-285750">
              <a:defRPr>
                <a:solidFill>
                  <a:schemeClr val="tx1"/>
                </a:solidFill>
                <a:latin typeface="Candara" charset="0"/>
                <a:ea typeface="ヒラギノ角ゴ Pro W3" charset="0"/>
              </a:defRPr>
            </a:lvl2pPr>
            <a:lvl3pPr marL="1143000" indent="-228600">
              <a:defRPr>
                <a:solidFill>
                  <a:schemeClr val="tx1"/>
                </a:solidFill>
                <a:latin typeface="Candara" charset="0"/>
                <a:ea typeface="ヒラギノ角ゴ Pro W3" charset="0"/>
              </a:defRPr>
            </a:lvl3pPr>
            <a:lvl4pPr marL="1600200" indent="-228600">
              <a:defRPr>
                <a:solidFill>
                  <a:schemeClr val="tx1"/>
                </a:solidFill>
                <a:latin typeface="Candara" charset="0"/>
                <a:ea typeface="ヒラギノ角ゴ Pro W3" charset="0"/>
              </a:defRPr>
            </a:lvl4pPr>
            <a:lvl5pPr marL="2057400" indent="-228600">
              <a:defRPr>
                <a:solidFill>
                  <a:schemeClr val="tx1"/>
                </a:solidFill>
                <a:latin typeface="Candara" charset="0"/>
                <a:ea typeface="ヒラギノ角ゴ Pro W3" charset="0"/>
              </a:defRPr>
            </a:lvl5pPr>
            <a:lvl6pPr marL="2514600" indent="-228600" fontAlgn="base">
              <a:spcBef>
                <a:spcPct val="0"/>
              </a:spcBef>
              <a:spcAft>
                <a:spcPct val="0"/>
              </a:spcAft>
              <a:defRPr>
                <a:solidFill>
                  <a:schemeClr val="tx1"/>
                </a:solidFill>
                <a:latin typeface="Candara" charset="0"/>
                <a:ea typeface="ヒラギノ角ゴ Pro W3" charset="0"/>
              </a:defRPr>
            </a:lvl6pPr>
            <a:lvl7pPr marL="2971800" indent="-228600" fontAlgn="base">
              <a:spcBef>
                <a:spcPct val="0"/>
              </a:spcBef>
              <a:spcAft>
                <a:spcPct val="0"/>
              </a:spcAft>
              <a:defRPr>
                <a:solidFill>
                  <a:schemeClr val="tx1"/>
                </a:solidFill>
                <a:latin typeface="Candara" charset="0"/>
                <a:ea typeface="ヒラギノ角ゴ Pro W3" charset="0"/>
              </a:defRPr>
            </a:lvl7pPr>
            <a:lvl8pPr marL="3429000" indent="-228600" fontAlgn="base">
              <a:spcBef>
                <a:spcPct val="0"/>
              </a:spcBef>
              <a:spcAft>
                <a:spcPct val="0"/>
              </a:spcAft>
              <a:defRPr>
                <a:solidFill>
                  <a:schemeClr val="tx1"/>
                </a:solidFill>
                <a:latin typeface="Candara" charset="0"/>
                <a:ea typeface="ヒラギノ角ゴ Pro W3" charset="0"/>
              </a:defRPr>
            </a:lvl8pPr>
            <a:lvl9pPr marL="3886200" indent="-228600" fontAlgn="base">
              <a:spcBef>
                <a:spcPct val="0"/>
              </a:spcBef>
              <a:spcAft>
                <a:spcPct val="0"/>
              </a:spcAft>
              <a:defRPr>
                <a:solidFill>
                  <a:schemeClr val="tx1"/>
                </a:solidFill>
                <a:latin typeface="Candara" charset="0"/>
                <a:ea typeface="ヒラギノ角ゴ Pro W3" charset="0"/>
              </a:defRPr>
            </a:lvl9pPr>
          </a:lstStyle>
          <a:p>
            <a:pPr fontAlgn="base">
              <a:spcBef>
                <a:spcPct val="0"/>
              </a:spcBef>
              <a:spcAft>
                <a:spcPct val="0"/>
              </a:spcAft>
            </a:pPr>
            <a:fld id="{D8511644-0807-F24B-8DD1-E34FF4CC2B70}" type="slidenum">
              <a:rPr lang="en-US">
                <a:latin typeface="Verdana" charset="0"/>
              </a:rPr>
              <a:pPr fontAlgn="base">
                <a:spcBef>
                  <a:spcPct val="0"/>
                </a:spcBef>
                <a:spcAft>
                  <a:spcPct val="0"/>
                </a:spcAft>
              </a:pPr>
              <a:t>24</a:t>
            </a:fld>
            <a:endParaRPr lang="en-US" dirty="0">
              <a:latin typeface="Verdana" charset="0"/>
            </a:endParaRPr>
          </a:p>
        </p:txBody>
      </p:sp>
    </p:spTree>
    <p:extLst>
      <p:ext uri="{BB962C8B-B14F-4D97-AF65-F5344CB8AC3E}">
        <p14:creationId xmlns:p14="http://schemas.microsoft.com/office/powerpoint/2010/main" val="978195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5CF9E109-CD5F-2069-23C1-F5D5555BD411}"/>
              </a:ext>
            </a:extLst>
          </p:cNvPr>
          <p:cNvSpPr>
            <a:spLocks noGrp="1"/>
          </p:cNvSpPr>
          <p:nvPr>
            <p:ph idx="1"/>
          </p:nvPr>
        </p:nvSpPr>
        <p:spPr>
          <a:xfrm>
            <a:off x="544512" y="967740"/>
            <a:ext cx="8054493" cy="3491764"/>
          </a:xfrm>
        </p:spPr>
        <p:txBody>
          <a:bodyPr/>
          <a:lstStyle/>
          <a:p>
            <a:pPr marL="0" indent="0">
              <a:buNone/>
            </a:pPr>
            <a:r>
              <a:rPr lang="nn-NO" sz="1200" dirty="0"/>
              <a:t>Neste telefon er kona til ein mann som har fått eit </a:t>
            </a:r>
            <a:r>
              <a:rPr lang="nn-NO" sz="1200" dirty="0" err="1"/>
              <a:t>illebefinnande</a:t>
            </a:r>
            <a:r>
              <a:rPr lang="nn-NO" sz="1200" dirty="0"/>
              <a:t>, og ut i frå </a:t>
            </a:r>
            <a:r>
              <a:rPr lang="nn-NO" sz="1200" dirty="0" err="1"/>
              <a:t>beskrivelsen</a:t>
            </a:r>
            <a:r>
              <a:rPr lang="nn-NO" sz="1200" dirty="0"/>
              <a:t> mistenker vakthavande lege at de er eit hjarteinfarkt. Pasienten har hatt  hjarteinfarkt 2 gongar </a:t>
            </a:r>
            <a:r>
              <a:rPr lang="nn-NO" sz="1200" dirty="0" err="1"/>
              <a:t>tidligare</a:t>
            </a:r>
            <a:r>
              <a:rPr lang="nn-NO" sz="1200" dirty="0"/>
              <a:t> også ser han i journalen. </a:t>
            </a:r>
          </a:p>
          <a:p>
            <a:pPr marL="0" indent="0">
              <a:buNone/>
            </a:pPr>
            <a:endParaRPr lang="nn-NO" sz="1200" dirty="0"/>
          </a:p>
          <a:p>
            <a:pPr marL="0" indent="0">
              <a:buNone/>
            </a:pPr>
            <a:r>
              <a:rPr lang="nn-NO" sz="1200" dirty="0"/>
              <a:t>Pasienten bur 1 time frå legevakta, og legen rekvirerer difor ambulanse som reiser direkte til pasienten og køyrer pasienten vidare til sjukehuset for undersøking og behandling. Legen ringer så sjukehuset og informerer om at pasienten er på veg og gir nødvendige </a:t>
            </a:r>
            <a:r>
              <a:rPr lang="nn-NO" sz="1200" dirty="0" err="1"/>
              <a:t>opplysnignar</a:t>
            </a:r>
            <a:r>
              <a:rPr lang="nn-NO" sz="1200" dirty="0"/>
              <a:t> om pasienten.</a:t>
            </a:r>
          </a:p>
          <a:p>
            <a:pPr marL="0" indent="0">
              <a:buNone/>
            </a:pPr>
            <a:endParaRPr lang="nn-NO" sz="1200" dirty="0"/>
          </a:p>
          <a:p>
            <a:pPr marL="0" indent="0">
              <a:buNone/>
            </a:pPr>
            <a:r>
              <a:rPr lang="nn-NO" sz="1200" dirty="0"/>
              <a:t>Kva takst kan legen krevje for dette arbeidet ?</a:t>
            </a:r>
          </a:p>
          <a:p>
            <a:pPr marL="0" indent="0">
              <a:buNone/>
            </a:pPr>
            <a:endParaRPr lang="nn-NO" sz="1400" dirty="0"/>
          </a:p>
        </p:txBody>
      </p:sp>
      <p:sp>
        <p:nvSpPr>
          <p:cNvPr id="4" name="Plassholder for dato 3">
            <a:extLst>
              <a:ext uri="{FF2B5EF4-FFF2-40B4-BE49-F238E27FC236}">
                <a16:creationId xmlns:a16="http://schemas.microsoft.com/office/drawing/2014/main" id="{0E56EE6E-45BF-BC57-5E16-BFA53D035176}"/>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32107511-1B55-4FE4-A08A-33594A24DBFE}"/>
              </a:ext>
            </a:extLst>
          </p:cNvPr>
          <p:cNvSpPr>
            <a:spLocks noGrp="1"/>
          </p:cNvSpPr>
          <p:nvPr>
            <p:ph type="sldNum" sz="quarter" idx="11"/>
          </p:nvPr>
        </p:nvSpPr>
        <p:spPr/>
        <p:txBody>
          <a:bodyPr/>
          <a:lstStyle/>
          <a:p>
            <a:pPr>
              <a:defRPr/>
            </a:pPr>
            <a:fld id="{1F96BEB5-9B3A-4F47-934E-7029C6AC77DC}" type="slidenum">
              <a:rPr lang="en-US" smtClean="0"/>
              <a:pPr>
                <a:defRPr/>
              </a:pPr>
              <a:t>25</a:t>
            </a:fld>
            <a:endParaRPr lang="en-US" dirty="0"/>
          </a:p>
        </p:txBody>
      </p:sp>
    </p:spTree>
    <p:extLst>
      <p:ext uri="{BB962C8B-B14F-4D97-AF65-F5344CB8AC3E}">
        <p14:creationId xmlns:p14="http://schemas.microsoft.com/office/powerpoint/2010/main" val="1702971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5CF9E109-CD5F-2069-23C1-F5D5555BD411}"/>
              </a:ext>
            </a:extLst>
          </p:cNvPr>
          <p:cNvSpPr>
            <a:spLocks noGrp="1"/>
          </p:cNvSpPr>
          <p:nvPr>
            <p:ph idx="1"/>
          </p:nvPr>
        </p:nvSpPr>
        <p:spPr>
          <a:xfrm>
            <a:off x="544512" y="557349"/>
            <a:ext cx="8054493" cy="3902155"/>
          </a:xfrm>
        </p:spPr>
        <p:txBody>
          <a:bodyPr/>
          <a:lstStyle/>
          <a:p>
            <a:pPr marL="0" indent="0">
              <a:buNone/>
            </a:pPr>
            <a:r>
              <a:rPr lang="nn-NO" sz="900" i="1" dirty="0"/>
              <a:t>Neste telefon er kona til ein mann som har fått eit </a:t>
            </a:r>
            <a:r>
              <a:rPr lang="nn-NO" sz="900" i="1" dirty="0" err="1"/>
              <a:t>illebefinnande</a:t>
            </a:r>
            <a:r>
              <a:rPr lang="nn-NO" sz="900" i="1" dirty="0"/>
              <a:t>, og ut i frå </a:t>
            </a:r>
            <a:r>
              <a:rPr lang="nn-NO" sz="900" i="1" dirty="0" err="1"/>
              <a:t>beskrivelsen</a:t>
            </a:r>
            <a:r>
              <a:rPr lang="nn-NO" sz="900" i="1" dirty="0"/>
              <a:t> mistenker vakthavande lege at de er eit hjarteinfarkt. Pasienten har hatt  hjarteinfarkt 2 gongar </a:t>
            </a:r>
            <a:r>
              <a:rPr lang="nn-NO" sz="900" i="1" dirty="0" err="1"/>
              <a:t>tidligare</a:t>
            </a:r>
            <a:r>
              <a:rPr lang="nn-NO" sz="900" i="1" dirty="0"/>
              <a:t> også ser han i journalen. </a:t>
            </a:r>
          </a:p>
          <a:p>
            <a:pPr marL="0" indent="0">
              <a:buNone/>
            </a:pPr>
            <a:endParaRPr lang="nn-NO" sz="900" i="1" dirty="0"/>
          </a:p>
          <a:p>
            <a:pPr marL="0" indent="0">
              <a:buNone/>
            </a:pPr>
            <a:r>
              <a:rPr lang="nn-NO" sz="900" i="1" dirty="0"/>
              <a:t>Pasienten bur 1 time frå legevakta, og legen rekvirerer difor ambulanse som reiser direkte til pasienten og køyrer pasienten vidare til sjukehuset for undersøking og behandling. Legen ringer så sjukehuset og informerer om at pasienten er på veg og gir nødvendige </a:t>
            </a:r>
            <a:r>
              <a:rPr lang="nn-NO" sz="900" i="1" dirty="0" err="1"/>
              <a:t>opplysnignar</a:t>
            </a:r>
            <a:r>
              <a:rPr lang="nn-NO" sz="900" i="1" dirty="0"/>
              <a:t> om pasienten.</a:t>
            </a:r>
          </a:p>
          <a:p>
            <a:pPr marL="0" indent="0">
              <a:buNone/>
            </a:pPr>
            <a:endParaRPr lang="nn-NO" sz="900" i="1" dirty="0"/>
          </a:p>
          <a:p>
            <a:pPr marL="0" indent="0">
              <a:buNone/>
            </a:pPr>
            <a:r>
              <a:rPr lang="nn-NO" sz="900" i="1" dirty="0"/>
              <a:t>Kva takst kan legen krevje for dette arbeidet ?</a:t>
            </a:r>
          </a:p>
          <a:p>
            <a:pPr marL="0" indent="0">
              <a:buNone/>
            </a:pPr>
            <a:endParaRPr lang="nn-NO" sz="1400" dirty="0"/>
          </a:p>
          <a:p>
            <a:pPr marL="0" indent="0">
              <a:buNone/>
            </a:pPr>
            <a:endParaRPr lang="nn-NO" sz="1400" dirty="0"/>
          </a:p>
          <a:p>
            <a:pPr marL="0" indent="0">
              <a:buNone/>
            </a:pPr>
            <a:r>
              <a:rPr lang="nn-NO" sz="1400" dirty="0">
                <a:solidFill>
                  <a:srgbClr val="002060"/>
                </a:solidFill>
              </a:rPr>
              <a:t>Svar:</a:t>
            </a:r>
            <a:br>
              <a:rPr lang="nn-NO" sz="1400" dirty="0">
                <a:solidFill>
                  <a:srgbClr val="002060"/>
                </a:solidFill>
              </a:rPr>
            </a:br>
            <a:r>
              <a:rPr lang="nn-NO" sz="1400" dirty="0">
                <a:solidFill>
                  <a:srgbClr val="002060"/>
                </a:solidFill>
              </a:rPr>
              <a:t>Takst 1bk (kveld/natt) for telefonsamtale med pasient/pårørande. Denne taksten inkluderer også evt. </a:t>
            </a:r>
            <a:r>
              <a:rPr lang="nn-NO" sz="1400" dirty="0" err="1">
                <a:solidFill>
                  <a:srgbClr val="002060"/>
                </a:solidFill>
              </a:rPr>
              <a:t>henvisning</a:t>
            </a:r>
            <a:r>
              <a:rPr lang="nn-NO" sz="1400" dirty="0">
                <a:solidFill>
                  <a:srgbClr val="002060"/>
                </a:solidFill>
              </a:rPr>
              <a:t> som legen sender til sjukehuset.</a:t>
            </a:r>
          </a:p>
          <a:p>
            <a:pPr marL="0" indent="0">
              <a:buNone/>
            </a:pPr>
            <a:endParaRPr lang="nn-NO" sz="1400" dirty="0">
              <a:solidFill>
                <a:srgbClr val="002060"/>
              </a:solidFill>
            </a:endParaRPr>
          </a:p>
          <a:p>
            <a:pPr marL="0" indent="0">
              <a:buNone/>
            </a:pPr>
            <a:r>
              <a:rPr lang="nn-NO" sz="1400" dirty="0">
                <a:solidFill>
                  <a:srgbClr val="002060"/>
                </a:solidFill>
              </a:rPr>
              <a:t>For telefonsamtale med sjukehuset om innleggelsen kan ikkje legen ta nokon ekstra takst.</a:t>
            </a:r>
          </a:p>
        </p:txBody>
      </p:sp>
      <p:sp>
        <p:nvSpPr>
          <p:cNvPr id="4" name="Plassholder for dato 3">
            <a:extLst>
              <a:ext uri="{FF2B5EF4-FFF2-40B4-BE49-F238E27FC236}">
                <a16:creationId xmlns:a16="http://schemas.microsoft.com/office/drawing/2014/main" id="{0E56EE6E-45BF-BC57-5E16-BFA53D035176}"/>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32107511-1B55-4FE4-A08A-33594A24DBFE}"/>
              </a:ext>
            </a:extLst>
          </p:cNvPr>
          <p:cNvSpPr>
            <a:spLocks noGrp="1"/>
          </p:cNvSpPr>
          <p:nvPr>
            <p:ph type="sldNum" sz="quarter" idx="11"/>
          </p:nvPr>
        </p:nvSpPr>
        <p:spPr/>
        <p:txBody>
          <a:bodyPr/>
          <a:lstStyle/>
          <a:p>
            <a:pPr>
              <a:defRPr/>
            </a:pPr>
            <a:fld id="{1F96BEB5-9B3A-4F47-934E-7029C6AC77DC}" type="slidenum">
              <a:rPr lang="en-US" smtClean="0"/>
              <a:pPr>
                <a:defRPr/>
              </a:pPr>
              <a:t>26</a:t>
            </a:fld>
            <a:endParaRPr lang="en-US" dirty="0"/>
          </a:p>
        </p:txBody>
      </p:sp>
    </p:spTree>
    <p:extLst>
      <p:ext uri="{BB962C8B-B14F-4D97-AF65-F5344CB8AC3E}">
        <p14:creationId xmlns:p14="http://schemas.microsoft.com/office/powerpoint/2010/main" val="334919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1FE3B66D-26B7-7FBC-C721-224BEB63E16C}"/>
              </a:ext>
            </a:extLst>
          </p:cNvPr>
          <p:cNvSpPr>
            <a:spLocks noGrp="1"/>
          </p:cNvSpPr>
          <p:nvPr>
            <p:ph idx="1"/>
          </p:nvPr>
        </p:nvSpPr>
        <p:spPr>
          <a:xfrm>
            <a:off x="544512" y="1059180"/>
            <a:ext cx="8054493" cy="3400324"/>
          </a:xfrm>
        </p:spPr>
        <p:txBody>
          <a:bodyPr/>
          <a:lstStyle/>
          <a:p>
            <a:pPr marL="0" indent="0">
              <a:buNone/>
            </a:pPr>
            <a:r>
              <a:rPr lang="nn-NO" sz="1400" dirty="0"/>
              <a:t>Ambulansen har henta pasienten med mistenkt </a:t>
            </a:r>
            <a:r>
              <a:rPr lang="nn-NO" sz="1400" dirty="0" err="1"/>
              <a:t>hjerteinfarkt</a:t>
            </a:r>
            <a:r>
              <a:rPr lang="nn-NO" sz="1400" dirty="0"/>
              <a:t> og ringer til vakthavande lege for å informere om pasientens tilstand når dei er på veg til sjukehuset.</a:t>
            </a:r>
          </a:p>
          <a:p>
            <a:pPr marL="0" indent="0">
              <a:buNone/>
            </a:pPr>
            <a:endParaRPr lang="nn-NO" sz="1400" dirty="0"/>
          </a:p>
          <a:p>
            <a:pPr marL="0" indent="0">
              <a:buNone/>
            </a:pPr>
            <a:r>
              <a:rPr lang="nn-NO" sz="1400" dirty="0"/>
              <a:t>Vakthavande lege lurer på kva takst han skal skrive for dei 10 minutta han snakka med ambulansepersonellet om pasientens tilstand ?</a:t>
            </a:r>
          </a:p>
          <a:p>
            <a:pPr marL="0" indent="0">
              <a:buNone/>
            </a:pPr>
            <a:endParaRPr lang="nn-NO" sz="1400" dirty="0"/>
          </a:p>
          <a:p>
            <a:pPr marL="0" indent="0">
              <a:buNone/>
            </a:pPr>
            <a:endParaRPr lang="nn-NO" sz="1400" dirty="0"/>
          </a:p>
          <a:p>
            <a:pPr marL="0" indent="0">
              <a:buNone/>
            </a:pPr>
            <a:endParaRPr lang="nn-NO" dirty="0"/>
          </a:p>
        </p:txBody>
      </p:sp>
      <p:sp>
        <p:nvSpPr>
          <p:cNvPr id="4" name="Plassholder for dato 3">
            <a:extLst>
              <a:ext uri="{FF2B5EF4-FFF2-40B4-BE49-F238E27FC236}">
                <a16:creationId xmlns:a16="http://schemas.microsoft.com/office/drawing/2014/main" id="{3D495B2F-62D9-4028-4DA3-6CD92C7E0A87}"/>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1F223ED1-22C8-CE55-A053-4C1E136AC92F}"/>
              </a:ext>
            </a:extLst>
          </p:cNvPr>
          <p:cNvSpPr>
            <a:spLocks noGrp="1"/>
          </p:cNvSpPr>
          <p:nvPr>
            <p:ph type="sldNum" sz="quarter" idx="11"/>
          </p:nvPr>
        </p:nvSpPr>
        <p:spPr/>
        <p:txBody>
          <a:bodyPr/>
          <a:lstStyle/>
          <a:p>
            <a:pPr>
              <a:defRPr/>
            </a:pPr>
            <a:fld id="{1F96BEB5-9B3A-4F47-934E-7029C6AC77DC}" type="slidenum">
              <a:rPr lang="en-US" smtClean="0"/>
              <a:pPr>
                <a:defRPr/>
              </a:pPr>
              <a:t>27</a:t>
            </a:fld>
            <a:endParaRPr lang="en-US" dirty="0"/>
          </a:p>
        </p:txBody>
      </p:sp>
    </p:spTree>
    <p:extLst>
      <p:ext uri="{BB962C8B-B14F-4D97-AF65-F5344CB8AC3E}">
        <p14:creationId xmlns:p14="http://schemas.microsoft.com/office/powerpoint/2010/main" val="4019030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1FE3B66D-26B7-7FBC-C721-224BEB63E16C}"/>
              </a:ext>
            </a:extLst>
          </p:cNvPr>
          <p:cNvSpPr>
            <a:spLocks noGrp="1"/>
          </p:cNvSpPr>
          <p:nvPr>
            <p:ph idx="1"/>
          </p:nvPr>
        </p:nvSpPr>
        <p:spPr>
          <a:xfrm>
            <a:off x="544512" y="844731"/>
            <a:ext cx="8054493" cy="3614773"/>
          </a:xfrm>
        </p:spPr>
        <p:txBody>
          <a:bodyPr/>
          <a:lstStyle/>
          <a:p>
            <a:pPr marL="0" indent="0">
              <a:buNone/>
            </a:pPr>
            <a:r>
              <a:rPr lang="nn-NO" sz="900" i="1" dirty="0"/>
              <a:t>Ambulansen har henta pasienten med mistenkt </a:t>
            </a:r>
            <a:r>
              <a:rPr lang="nn-NO" sz="900" i="1" dirty="0" err="1"/>
              <a:t>hjerteinfarkt</a:t>
            </a:r>
            <a:r>
              <a:rPr lang="nn-NO" sz="900" i="1" dirty="0"/>
              <a:t> og ringer til vakthavande lege for å informere om pasientens tilstand når dei er på veg til sjukehuset.</a:t>
            </a:r>
          </a:p>
          <a:p>
            <a:pPr marL="0" indent="0">
              <a:buNone/>
            </a:pPr>
            <a:endParaRPr lang="nn-NO" sz="900" i="1" dirty="0"/>
          </a:p>
          <a:p>
            <a:pPr marL="0" indent="0">
              <a:buNone/>
            </a:pPr>
            <a:r>
              <a:rPr lang="nn-NO" sz="900" i="1" dirty="0"/>
              <a:t>Vakthavande lege lurer på kva takst han skal skrive for dei 10 minutta han snakka med ambulansepersonellet om pasientens tilstand ?</a:t>
            </a:r>
          </a:p>
          <a:p>
            <a:pPr marL="0" indent="0">
              <a:buNone/>
            </a:pPr>
            <a:endParaRPr lang="nn-NO" sz="1400" dirty="0"/>
          </a:p>
          <a:p>
            <a:pPr marL="0" indent="0">
              <a:buNone/>
            </a:pPr>
            <a:endParaRPr lang="nn-NO" sz="1400" dirty="0"/>
          </a:p>
          <a:p>
            <a:pPr marL="0" indent="0">
              <a:buNone/>
            </a:pPr>
            <a:r>
              <a:rPr lang="nn-NO" sz="1400" b="1" dirty="0">
                <a:solidFill>
                  <a:srgbClr val="002060"/>
                </a:solidFill>
              </a:rPr>
              <a:t>Svar:</a:t>
            </a:r>
          </a:p>
          <a:p>
            <a:pPr marL="0" indent="0">
              <a:buNone/>
            </a:pPr>
            <a:r>
              <a:rPr lang="nn-NO" sz="1400" dirty="0">
                <a:solidFill>
                  <a:srgbClr val="002060"/>
                </a:solidFill>
              </a:rPr>
              <a:t>Ingen takst for å snakke med ambulansepersonell.</a:t>
            </a:r>
          </a:p>
          <a:p>
            <a:pPr marL="0" indent="0">
              <a:buNone/>
            </a:pPr>
            <a:endParaRPr lang="nn-NO" sz="1400" dirty="0">
              <a:solidFill>
                <a:srgbClr val="002060"/>
              </a:solidFill>
            </a:endParaRPr>
          </a:p>
          <a:p>
            <a:pPr marL="0" indent="0">
              <a:buNone/>
            </a:pPr>
            <a:r>
              <a:rPr lang="nn-NO" sz="1400" dirty="0">
                <a:solidFill>
                  <a:srgbClr val="002060"/>
                </a:solidFill>
              </a:rPr>
              <a:t>Når pasienten er i ambulansen vil det vere HF som har ansvar for pasienten og folketrygda er sekundær til anna finansiering og takstane skal difor ikkje brukast på pasientar etter at dei har kome inn i </a:t>
            </a:r>
            <a:r>
              <a:rPr lang="nn-NO" sz="1400" dirty="0" err="1">
                <a:solidFill>
                  <a:srgbClr val="002060"/>
                </a:solidFill>
              </a:rPr>
              <a:t>ambulansa</a:t>
            </a:r>
            <a:r>
              <a:rPr lang="nn-NO" sz="1400" dirty="0">
                <a:solidFill>
                  <a:srgbClr val="002060"/>
                </a:solidFill>
              </a:rPr>
              <a:t>/er innlagt i HF. </a:t>
            </a:r>
          </a:p>
          <a:p>
            <a:pPr marL="0" indent="0">
              <a:buNone/>
            </a:pPr>
            <a:endParaRPr lang="nn-NO" dirty="0"/>
          </a:p>
        </p:txBody>
      </p:sp>
      <p:sp>
        <p:nvSpPr>
          <p:cNvPr id="4" name="Plassholder for dato 3">
            <a:extLst>
              <a:ext uri="{FF2B5EF4-FFF2-40B4-BE49-F238E27FC236}">
                <a16:creationId xmlns:a16="http://schemas.microsoft.com/office/drawing/2014/main" id="{3D495B2F-62D9-4028-4DA3-6CD92C7E0A87}"/>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1F223ED1-22C8-CE55-A053-4C1E136AC92F}"/>
              </a:ext>
            </a:extLst>
          </p:cNvPr>
          <p:cNvSpPr>
            <a:spLocks noGrp="1"/>
          </p:cNvSpPr>
          <p:nvPr>
            <p:ph type="sldNum" sz="quarter" idx="11"/>
          </p:nvPr>
        </p:nvSpPr>
        <p:spPr/>
        <p:txBody>
          <a:bodyPr/>
          <a:lstStyle/>
          <a:p>
            <a:pPr>
              <a:defRPr/>
            </a:pPr>
            <a:fld id="{1F96BEB5-9B3A-4F47-934E-7029C6AC77DC}" type="slidenum">
              <a:rPr lang="en-US" smtClean="0"/>
              <a:pPr>
                <a:defRPr/>
              </a:pPr>
              <a:t>28</a:t>
            </a:fld>
            <a:endParaRPr lang="en-US" dirty="0"/>
          </a:p>
        </p:txBody>
      </p:sp>
    </p:spTree>
    <p:extLst>
      <p:ext uri="{BB962C8B-B14F-4D97-AF65-F5344CB8AC3E}">
        <p14:creationId xmlns:p14="http://schemas.microsoft.com/office/powerpoint/2010/main" val="1322173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5C7B8258-A9DC-4451-B806-0F9DBBAB8FF9}"/>
              </a:ext>
            </a:extLst>
          </p:cNvPr>
          <p:cNvSpPr>
            <a:spLocks noGrp="1"/>
          </p:cNvSpPr>
          <p:nvPr>
            <p:ph idx="1"/>
          </p:nvPr>
        </p:nvSpPr>
        <p:spPr>
          <a:xfrm>
            <a:off x="788988" y="261257"/>
            <a:ext cx="7810500" cy="4198031"/>
          </a:xfrm>
        </p:spPr>
        <p:txBody>
          <a:bodyPr/>
          <a:lstStyle/>
          <a:p>
            <a:pPr marL="0" indent="0">
              <a:buNone/>
            </a:pPr>
            <a:r>
              <a:rPr lang="nb-NO" sz="2400" b="1" dirty="0"/>
              <a:t>Takst 11f </a:t>
            </a:r>
          </a:p>
          <a:p>
            <a:pPr marL="0" indent="0">
              <a:buNone/>
            </a:pPr>
            <a:endParaRPr lang="nb-NO" dirty="0"/>
          </a:p>
          <a:p>
            <a:pPr marL="0" indent="0">
              <a:buNone/>
            </a:pPr>
            <a:r>
              <a:rPr lang="nb-NO" sz="1200" dirty="0"/>
              <a:t>Taksten kan </a:t>
            </a:r>
            <a:r>
              <a:rPr lang="nb-NO" sz="1200" dirty="0" err="1"/>
              <a:t>brukast</a:t>
            </a:r>
            <a:r>
              <a:rPr lang="nb-NO" sz="1200" dirty="0"/>
              <a:t> i tillegg til takst for sjukebesøk/konsultasjon </a:t>
            </a:r>
          </a:p>
          <a:p>
            <a:r>
              <a:rPr lang="nb-NO" sz="1200" dirty="0"/>
              <a:t>Ved aktivt redningsarbeid ved ulykke</a:t>
            </a:r>
          </a:p>
          <a:p>
            <a:r>
              <a:rPr lang="nb-NO" sz="1200" dirty="0"/>
              <a:t>gjenoppliving,</a:t>
            </a:r>
          </a:p>
          <a:p>
            <a:r>
              <a:rPr lang="nb-NO" sz="1200" dirty="0"/>
              <a:t>Fødselshjelp</a:t>
            </a:r>
          </a:p>
          <a:p>
            <a:r>
              <a:rPr lang="nb-NO" sz="1200" dirty="0" err="1"/>
              <a:t>Preshospital</a:t>
            </a:r>
            <a:r>
              <a:rPr lang="nb-NO" sz="1200" dirty="0"/>
              <a:t> trombolyse ved akutt hjerteinfarkt</a:t>
            </a:r>
          </a:p>
          <a:p>
            <a:r>
              <a:rPr lang="nb-NO" sz="1200" dirty="0"/>
              <a:t>Kritisk sjuke </a:t>
            </a:r>
            <a:r>
              <a:rPr lang="nb-NO" sz="1200" dirty="0" err="1"/>
              <a:t>personar</a:t>
            </a:r>
            <a:r>
              <a:rPr lang="nb-NO" sz="1200" dirty="0"/>
              <a:t> som krev intensiv behandling og har behov for </a:t>
            </a:r>
            <a:r>
              <a:rPr lang="nb-NO" sz="1200" dirty="0" err="1"/>
              <a:t>monitorering</a:t>
            </a:r>
            <a:r>
              <a:rPr lang="nb-NO" sz="1200" dirty="0"/>
              <a:t> av hjerterytme og O2 metning</a:t>
            </a:r>
          </a:p>
          <a:p>
            <a:pPr hangingPunct="0"/>
            <a:endParaRPr lang="nb-NO" sz="1200" dirty="0"/>
          </a:p>
          <a:p>
            <a:pPr marL="0" indent="0">
              <a:buNone/>
            </a:pPr>
            <a:r>
              <a:rPr lang="nb-NO" sz="1200" dirty="0"/>
              <a:t>Taksten gjeld per pasient det vert utøvd aktivt redningsarbeid på, </a:t>
            </a:r>
            <a:r>
              <a:rPr lang="nb-NO" sz="1200" dirty="0" err="1"/>
              <a:t>ikkje</a:t>
            </a:r>
            <a:r>
              <a:rPr lang="nb-NO" sz="1200" dirty="0"/>
              <a:t> per ulykke.</a:t>
            </a:r>
          </a:p>
          <a:p>
            <a:pPr marL="0" indent="0">
              <a:buNone/>
            </a:pPr>
            <a:r>
              <a:rPr lang="nb-NO" sz="1200" dirty="0"/>
              <a:t> </a:t>
            </a:r>
          </a:p>
          <a:p>
            <a:pPr marL="0" indent="0">
              <a:buNone/>
            </a:pPr>
            <a:r>
              <a:rPr lang="nb-NO" sz="1200" dirty="0"/>
              <a:t>Taksten kan også </a:t>
            </a:r>
            <a:r>
              <a:rPr lang="nb-NO" sz="1200" dirty="0" err="1"/>
              <a:t>kombinerast</a:t>
            </a:r>
            <a:r>
              <a:rPr lang="nb-NO" sz="1200" dirty="0"/>
              <a:t> med konsultasjonstakst på kveld/helg/legevakt, men </a:t>
            </a:r>
            <a:r>
              <a:rPr lang="nb-NO" sz="1200" dirty="0" err="1"/>
              <a:t>ikkje</a:t>
            </a:r>
            <a:r>
              <a:rPr lang="nb-NO" sz="1200" dirty="0"/>
              <a:t> med konsultasjon i fastlegepraksis på dagtid.</a:t>
            </a:r>
          </a:p>
          <a:p>
            <a:pPr marL="0" indent="0">
              <a:buNone/>
            </a:pPr>
            <a:endParaRPr lang="nb-NO" sz="1400" dirty="0"/>
          </a:p>
        </p:txBody>
      </p:sp>
      <p:sp>
        <p:nvSpPr>
          <p:cNvPr id="4" name="Plassholder for dato 3">
            <a:extLst>
              <a:ext uri="{FF2B5EF4-FFF2-40B4-BE49-F238E27FC236}">
                <a16:creationId xmlns:a16="http://schemas.microsoft.com/office/drawing/2014/main" id="{00825EEA-A07D-4E7B-ADB1-4E64B7C4C0BD}"/>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8849D762-B680-4ED8-B11A-AB5043A38E9E}"/>
              </a:ext>
            </a:extLst>
          </p:cNvPr>
          <p:cNvSpPr>
            <a:spLocks noGrp="1"/>
          </p:cNvSpPr>
          <p:nvPr>
            <p:ph type="sldNum" sz="quarter" idx="4294967295"/>
          </p:nvPr>
        </p:nvSpPr>
        <p:spPr>
          <a:xfrm>
            <a:off x="788988" y="4743450"/>
            <a:ext cx="990600" cy="274638"/>
          </a:xfrm>
          <a:prstGeom prst="rect">
            <a:avLst/>
          </a:prstGeom>
        </p:spPr>
        <p:txBody>
          <a:bodyPr/>
          <a:lstStyle/>
          <a:p>
            <a:pPr>
              <a:defRPr/>
            </a:pPr>
            <a:fld id="{58C2B5C7-4567-D746-B88E-48B473108884}" type="slidenum">
              <a:rPr lang="nb-NO" smtClean="0"/>
              <a:pPr>
                <a:defRPr/>
              </a:pPr>
              <a:t>29</a:t>
            </a:fld>
            <a:endParaRPr lang="nb-NO" dirty="0"/>
          </a:p>
        </p:txBody>
      </p:sp>
    </p:spTree>
    <p:extLst>
      <p:ext uri="{BB962C8B-B14F-4D97-AF65-F5344CB8AC3E}">
        <p14:creationId xmlns:p14="http://schemas.microsoft.com/office/powerpoint/2010/main" val="319270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e 10">
            <a:extLst>
              <a:ext uri="{FF2B5EF4-FFF2-40B4-BE49-F238E27FC236}">
                <a16:creationId xmlns:a16="http://schemas.microsoft.com/office/drawing/2014/main" id="{50B3216F-F99D-4BD6-B2E9-2D9820974756}"/>
              </a:ext>
            </a:extLst>
          </p:cNvPr>
          <p:cNvPicPr>
            <a:picLocks noChangeAspect="1"/>
          </p:cNvPicPr>
          <p:nvPr/>
        </p:nvPicPr>
        <p:blipFill>
          <a:blip r:embed="rId3"/>
          <a:stretch>
            <a:fillRect/>
          </a:stretch>
        </p:blipFill>
        <p:spPr>
          <a:xfrm>
            <a:off x="1173767" y="125412"/>
            <a:ext cx="6269449" cy="4678856"/>
          </a:xfrm>
          <a:prstGeom prst="rect">
            <a:avLst/>
          </a:prstGeom>
        </p:spPr>
      </p:pic>
      <p:sp>
        <p:nvSpPr>
          <p:cNvPr id="2" name="Tittel 1">
            <a:extLst>
              <a:ext uri="{FF2B5EF4-FFF2-40B4-BE49-F238E27FC236}">
                <a16:creationId xmlns:a16="http://schemas.microsoft.com/office/drawing/2014/main" id="{2CA93CF2-0114-4460-B559-F18C41E1A185}"/>
              </a:ext>
            </a:extLst>
          </p:cNvPr>
          <p:cNvSpPr>
            <a:spLocks noGrp="1"/>
          </p:cNvSpPr>
          <p:nvPr>
            <p:ph type="title"/>
          </p:nvPr>
        </p:nvSpPr>
        <p:spPr>
          <a:xfrm>
            <a:off x="544512" y="474663"/>
            <a:ext cx="3809212" cy="725487"/>
          </a:xfrm>
        </p:spPr>
        <p:txBody>
          <a:bodyPr>
            <a:normAutofit fontScale="90000"/>
          </a:bodyPr>
          <a:lstStyle/>
          <a:p>
            <a:r>
              <a:rPr lang="nb-NO" sz="2400"/>
              <a:t>Refusjon av utgifter </a:t>
            </a:r>
            <a:br>
              <a:rPr lang="nb-NO" sz="2400"/>
            </a:br>
            <a:r>
              <a:rPr lang="nb-NO" sz="2400"/>
              <a:t>til helsetjenester</a:t>
            </a:r>
          </a:p>
        </p:txBody>
      </p:sp>
      <p:sp>
        <p:nvSpPr>
          <p:cNvPr id="4" name="Plassholder for dato 3">
            <a:extLst>
              <a:ext uri="{FF2B5EF4-FFF2-40B4-BE49-F238E27FC236}">
                <a16:creationId xmlns:a16="http://schemas.microsoft.com/office/drawing/2014/main" id="{1B38FD4D-BC4E-4F93-A963-FBBB35E2FF4F}"/>
              </a:ext>
            </a:extLst>
          </p:cNvPr>
          <p:cNvSpPr>
            <a:spLocks noGrp="1"/>
          </p:cNvSpPr>
          <p:nvPr>
            <p:ph type="dt" sz="half" idx="10"/>
          </p:nvPr>
        </p:nvSpPr>
        <p:spPr/>
        <p:txBody>
          <a:bodyPr/>
          <a:lstStyle/>
          <a:p>
            <a:pPr>
              <a:defRPr/>
            </a:pPr>
            <a:endParaRPr lang="en-US"/>
          </a:p>
        </p:txBody>
      </p:sp>
      <p:sp>
        <p:nvSpPr>
          <p:cNvPr id="5" name="Plassholder for lysbildenummer 4">
            <a:extLst>
              <a:ext uri="{FF2B5EF4-FFF2-40B4-BE49-F238E27FC236}">
                <a16:creationId xmlns:a16="http://schemas.microsoft.com/office/drawing/2014/main" id="{D005E4AE-4F99-4EB3-A842-2A88D342D045}"/>
              </a:ext>
            </a:extLst>
          </p:cNvPr>
          <p:cNvSpPr>
            <a:spLocks noGrp="1"/>
          </p:cNvSpPr>
          <p:nvPr>
            <p:ph type="sldNum" sz="quarter" idx="11"/>
          </p:nvPr>
        </p:nvSpPr>
        <p:spPr/>
        <p:txBody>
          <a:bodyPr/>
          <a:lstStyle/>
          <a:p>
            <a:pPr>
              <a:defRPr/>
            </a:pPr>
            <a:fld id="{1F96BEB5-9B3A-4F47-934E-7029C6AC77DC}" type="slidenum">
              <a:rPr lang="en-US" smtClean="0"/>
              <a:pPr>
                <a:defRPr/>
              </a:pPr>
              <a:t>3</a:t>
            </a:fld>
            <a:endParaRPr lang="en-US"/>
          </a:p>
        </p:txBody>
      </p:sp>
    </p:spTree>
    <p:extLst>
      <p:ext uri="{BB962C8B-B14F-4D97-AF65-F5344CB8AC3E}">
        <p14:creationId xmlns:p14="http://schemas.microsoft.com/office/powerpoint/2010/main" val="2703847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88988" y="633046"/>
            <a:ext cx="7810500" cy="3826242"/>
          </a:xfrm>
        </p:spPr>
        <p:txBody>
          <a:bodyPr>
            <a:normAutofit/>
          </a:bodyPr>
          <a:lstStyle/>
          <a:p>
            <a:pPr marL="0" indent="0">
              <a:buNone/>
            </a:pPr>
            <a:endParaRPr lang="nn-NO" sz="1400" dirty="0"/>
          </a:p>
          <a:p>
            <a:pPr marL="0" indent="0">
              <a:buNone/>
            </a:pPr>
            <a:r>
              <a:rPr lang="nn-NO" sz="1200" dirty="0"/>
              <a:t>Ein kollega ringer deg og spør om du veit om takst 11f kan krevjast ved behandling av pasient med mistenkt </a:t>
            </a:r>
            <a:r>
              <a:rPr lang="nn-NO" sz="1200" dirty="0" err="1"/>
              <a:t>hjerteinfarkt</a:t>
            </a:r>
            <a:r>
              <a:rPr lang="nn-NO" sz="1200" dirty="0"/>
              <a:t> (MONA) ?</a:t>
            </a:r>
          </a:p>
          <a:p>
            <a:pPr marL="0" indent="0">
              <a:buNone/>
            </a:pPr>
            <a:endParaRPr lang="nn-NO" sz="1200" dirty="0"/>
          </a:p>
          <a:p>
            <a:pPr marL="0" indent="0">
              <a:buNone/>
            </a:pPr>
            <a:r>
              <a:rPr lang="nn-NO" sz="1200" dirty="0"/>
              <a:t>Kan den det ?</a:t>
            </a:r>
          </a:p>
          <a:p>
            <a:pPr marL="0" indent="0">
              <a:buNone/>
            </a:pPr>
            <a:endParaRPr lang="nn-NO" dirty="0"/>
          </a:p>
          <a:p>
            <a:pPr marL="0" indent="0">
              <a:buNone/>
            </a:pPr>
            <a:endParaRPr lang="nn-NO" sz="1400" dirty="0"/>
          </a:p>
        </p:txBody>
      </p:sp>
      <p:sp>
        <p:nvSpPr>
          <p:cNvPr id="4" name="Plassholder for dato 3"/>
          <p:cNvSpPr>
            <a:spLocks noGrp="1"/>
          </p:cNvSpPr>
          <p:nvPr>
            <p:ph type="dt" sz="half" idx="10"/>
          </p:nvPr>
        </p:nvSpPr>
        <p:spPr/>
        <p:txBody>
          <a:bodyPr/>
          <a:lstStyle/>
          <a:p>
            <a:fld id="{59C0D836-4D8B-2641-9391-97A72C5841ED}" type="datetime1">
              <a:rPr lang="nb-NO" smtClean="0"/>
              <a:t>28.02.2023</a:t>
            </a:fld>
            <a:endParaRPr lang="en-US"/>
          </a:p>
        </p:txBody>
      </p:sp>
      <p:sp>
        <p:nvSpPr>
          <p:cNvPr id="5" name="Plassholder for lysbildenummer 4"/>
          <p:cNvSpPr>
            <a:spLocks noGrp="1"/>
          </p:cNvSpPr>
          <p:nvPr>
            <p:ph type="sldNum" sz="quarter" idx="4294967295"/>
          </p:nvPr>
        </p:nvSpPr>
        <p:spPr/>
        <p:txBody>
          <a:bodyPr/>
          <a:lstStyle/>
          <a:p>
            <a:fld id="{C11A6A33-C976-C349-A6B3-70F33A333BA4}" type="slidenum">
              <a:rPr lang="nb-NO" smtClean="0"/>
              <a:t>30</a:t>
            </a:fld>
            <a:endParaRPr lang="nb-NO"/>
          </a:p>
        </p:txBody>
      </p:sp>
    </p:spTree>
    <p:extLst>
      <p:ext uri="{BB962C8B-B14F-4D97-AF65-F5344CB8AC3E}">
        <p14:creationId xmlns:p14="http://schemas.microsoft.com/office/powerpoint/2010/main" val="287341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37296" y="658629"/>
            <a:ext cx="7810500" cy="3826242"/>
          </a:xfrm>
        </p:spPr>
        <p:txBody>
          <a:bodyPr>
            <a:normAutofit/>
          </a:bodyPr>
          <a:lstStyle/>
          <a:p>
            <a:pPr marL="0" indent="0">
              <a:buNone/>
            </a:pPr>
            <a:endParaRPr lang="nn-NO" sz="800" dirty="0"/>
          </a:p>
          <a:p>
            <a:pPr marL="0" indent="0">
              <a:buNone/>
            </a:pPr>
            <a:r>
              <a:rPr lang="nn-NO" sz="800" dirty="0"/>
              <a:t>Ein kollega ringer deg og spør om du veit om takst 11f kan krevjast ved behandling av pasient med mistenkt </a:t>
            </a:r>
            <a:r>
              <a:rPr lang="nn-NO" sz="800" dirty="0" err="1"/>
              <a:t>hjerteinfarkt</a:t>
            </a:r>
            <a:r>
              <a:rPr lang="nn-NO" sz="800" dirty="0"/>
              <a:t> (MONA) ?</a:t>
            </a:r>
          </a:p>
          <a:p>
            <a:pPr marL="0" indent="0">
              <a:buNone/>
            </a:pPr>
            <a:endParaRPr lang="nn-NO" sz="800" dirty="0"/>
          </a:p>
          <a:p>
            <a:pPr marL="0" indent="0">
              <a:buNone/>
            </a:pPr>
            <a:r>
              <a:rPr lang="nn-NO" sz="800" dirty="0"/>
              <a:t>Kan den det ?</a:t>
            </a:r>
          </a:p>
          <a:p>
            <a:pPr marL="0" indent="0">
              <a:buNone/>
            </a:pPr>
            <a:endParaRPr lang="nn-NO" dirty="0"/>
          </a:p>
          <a:p>
            <a:pPr>
              <a:lnSpc>
                <a:spcPct val="90000"/>
              </a:lnSpc>
              <a:buNone/>
            </a:pPr>
            <a:endParaRPr lang="nn-NO" altLang="nb-NO" dirty="0">
              <a:solidFill>
                <a:srgbClr val="0000FF"/>
              </a:solidFill>
              <a:latin typeface="Verdana" panose="020B0604030504040204" pitchFamily="34" charset="0"/>
              <a:ea typeface="Verdana" panose="020B0604030504040204" pitchFamily="34" charset="0"/>
              <a:cs typeface="Verdana" panose="020B0604030504040204" pitchFamily="34" charset="0"/>
            </a:endParaRPr>
          </a:p>
          <a:p>
            <a:pPr>
              <a:lnSpc>
                <a:spcPct val="90000"/>
              </a:lnSpc>
              <a:buNone/>
            </a:pPr>
            <a:r>
              <a:rPr lang="nn-NO" altLang="nb-NO" sz="1400" dirty="0">
                <a:solidFill>
                  <a:srgbClr val="0000FF"/>
                </a:solidFill>
                <a:latin typeface="Verdana" panose="020B0604030504040204" pitchFamily="34" charset="0"/>
                <a:ea typeface="Verdana" panose="020B0604030504040204" pitchFamily="34" charset="0"/>
                <a:cs typeface="Verdana" panose="020B0604030504040204" pitchFamily="34" charset="0"/>
              </a:rPr>
              <a:t>SVAR:</a:t>
            </a:r>
          </a:p>
          <a:p>
            <a:pPr>
              <a:lnSpc>
                <a:spcPct val="90000"/>
              </a:lnSpc>
              <a:buNone/>
            </a:pPr>
            <a:r>
              <a:rPr lang="nn-NO" sz="1400" dirty="0">
                <a:solidFill>
                  <a:srgbClr val="0000FF"/>
                </a:solidFill>
                <a:latin typeface="Verdana" panose="020B0604030504040204" pitchFamily="34" charset="0"/>
                <a:ea typeface="Verdana" panose="020B0604030504040204" pitchFamily="34" charset="0"/>
                <a:cs typeface="Verdana" panose="020B0604030504040204" pitchFamily="34" charset="0"/>
              </a:rPr>
              <a:t>Nei, å gi MONA utløyser ikkje i seg sjølv takst 11f dersom det ikkje i tillegg vert gitt</a:t>
            </a:r>
          </a:p>
          <a:p>
            <a:pPr>
              <a:lnSpc>
                <a:spcPct val="90000"/>
              </a:lnSpc>
              <a:buNone/>
            </a:pPr>
            <a:r>
              <a:rPr lang="nn-NO" sz="1400" dirty="0">
                <a:solidFill>
                  <a:srgbClr val="0000FF"/>
                </a:solidFill>
                <a:latin typeface="Verdana" panose="020B0604030504040204" pitchFamily="34" charset="0"/>
                <a:ea typeface="Verdana" panose="020B0604030504040204" pitchFamily="34" charset="0"/>
                <a:cs typeface="Verdana" panose="020B0604030504040204" pitchFamily="34" charset="0"/>
              </a:rPr>
              <a:t>enten </a:t>
            </a:r>
            <a:r>
              <a:rPr lang="nn-NO" sz="1400" dirty="0" err="1">
                <a:solidFill>
                  <a:srgbClr val="0000FF"/>
                </a:solidFill>
                <a:latin typeface="Verdana" panose="020B0604030504040204" pitchFamily="34" charset="0"/>
                <a:ea typeface="Verdana" panose="020B0604030504040204" pitchFamily="34" charset="0"/>
                <a:cs typeface="Verdana" panose="020B0604030504040204" pitchFamily="34" charset="0"/>
              </a:rPr>
              <a:t>trombolyse</a:t>
            </a:r>
            <a:r>
              <a:rPr lang="nn-NO" sz="1400" dirty="0">
                <a:solidFill>
                  <a:srgbClr val="0000FF"/>
                </a:solidFill>
                <a:latin typeface="Verdana" panose="020B0604030504040204" pitchFamily="34" charset="0"/>
                <a:ea typeface="Verdana" panose="020B0604030504040204" pitchFamily="34" charset="0"/>
                <a:cs typeface="Verdana" panose="020B0604030504040204" pitchFamily="34" charset="0"/>
              </a:rPr>
              <a:t> eller at det vert gjort </a:t>
            </a:r>
            <a:r>
              <a:rPr lang="nn-NO" sz="1400" dirty="0" err="1">
                <a:solidFill>
                  <a:srgbClr val="0000FF"/>
                </a:solidFill>
                <a:latin typeface="Verdana" panose="020B0604030504040204" pitchFamily="34" charset="0"/>
                <a:ea typeface="Verdana" panose="020B0604030504040204" pitchFamily="34" charset="0"/>
                <a:cs typeface="Verdana" panose="020B0604030504040204" pitchFamily="34" charset="0"/>
              </a:rPr>
              <a:t>monitorering</a:t>
            </a:r>
            <a:r>
              <a:rPr lang="nn-NO" sz="1400" dirty="0">
                <a:solidFill>
                  <a:srgbClr val="0000FF"/>
                </a:solidFill>
                <a:latin typeface="Verdana" panose="020B0604030504040204" pitchFamily="34" charset="0"/>
                <a:ea typeface="Verdana" panose="020B0604030504040204" pitchFamily="34" charset="0"/>
                <a:cs typeface="Verdana" panose="020B0604030504040204" pitchFamily="34" charset="0"/>
              </a:rPr>
              <a:t> av </a:t>
            </a:r>
            <a:r>
              <a:rPr lang="nn-NO" sz="1400" dirty="0" err="1">
                <a:solidFill>
                  <a:srgbClr val="0000FF"/>
                </a:solidFill>
                <a:latin typeface="Verdana" panose="020B0604030504040204" pitchFamily="34" charset="0"/>
                <a:ea typeface="Verdana" panose="020B0604030504040204" pitchFamily="34" charset="0"/>
                <a:cs typeface="Verdana" panose="020B0604030504040204" pitchFamily="34" charset="0"/>
              </a:rPr>
              <a:t>hjerterytme</a:t>
            </a:r>
            <a:r>
              <a:rPr lang="nn-NO" sz="1400" dirty="0">
                <a:solidFill>
                  <a:srgbClr val="0000FF"/>
                </a:solidFill>
                <a:latin typeface="Verdana" panose="020B0604030504040204" pitchFamily="34" charset="0"/>
                <a:ea typeface="Verdana" panose="020B0604030504040204" pitchFamily="34" charset="0"/>
                <a:cs typeface="Verdana" panose="020B0604030504040204" pitchFamily="34" charset="0"/>
              </a:rPr>
              <a:t> og O2 måling på</a:t>
            </a:r>
          </a:p>
          <a:p>
            <a:pPr>
              <a:lnSpc>
                <a:spcPct val="90000"/>
              </a:lnSpc>
              <a:buNone/>
            </a:pPr>
            <a:r>
              <a:rPr lang="nn-NO" sz="1400" dirty="0">
                <a:solidFill>
                  <a:srgbClr val="0000FF"/>
                </a:solidFill>
                <a:latin typeface="Verdana" panose="020B0604030504040204" pitchFamily="34" charset="0"/>
                <a:ea typeface="Verdana" panose="020B0604030504040204" pitchFamily="34" charset="0"/>
                <a:cs typeface="Verdana" panose="020B0604030504040204" pitchFamily="34" charset="0"/>
              </a:rPr>
              <a:t>grunn av kritisk sjukdom.</a:t>
            </a:r>
          </a:p>
          <a:p>
            <a:pPr marL="0" indent="0">
              <a:buNone/>
            </a:pPr>
            <a:endParaRPr lang="nn-NO" sz="1400" dirty="0"/>
          </a:p>
        </p:txBody>
      </p:sp>
      <p:sp>
        <p:nvSpPr>
          <p:cNvPr id="4" name="Plassholder for dato 3"/>
          <p:cNvSpPr>
            <a:spLocks noGrp="1"/>
          </p:cNvSpPr>
          <p:nvPr>
            <p:ph type="dt" sz="half" idx="10"/>
          </p:nvPr>
        </p:nvSpPr>
        <p:spPr/>
        <p:txBody>
          <a:bodyPr/>
          <a:lstStyle/>
          <a:p>
            <a:fld id="{59C0D836-4D8B-2641-9391-97A72C5841ED}" type="datetime1">
              <a:rPr lang="nb-NO" smtClean="0"/>
              <a:t>28.02.2023</a:t>
            </a:fld>
            <a:endParaRPr lang="en-US"/>
          </a:p>
        </p:txBody>
      </p:sp>
      <p:sp>
        <p:nvSpPr>
          <p:cNvPr id="5" name="Plassholder for lysbildenummer 4"/>
          <p:cNvSpPr>
            <a:spLocks noGrp="1"/>
          </p:cNvSpPr>
          <p:nvPr>
            <p:ph type="sldNum" sz="quarter" idx="4294967295"/>
          </p:nvPr>
        </p:nvSpPr>
        <p:spPr/>
        <p:txBody>
          <a:bodyPr/>
          <a:lstStyle/>
          <a:p>
            <a:fld id="{C11A6A33-C976-C349-A6B3-70F33A333BA4}" type="slidenum">
              <a:rPr lang="nb-NO" smtClean="0"/>
              <a:t>31</a:t>
            </a:fld>
            <a:endParaRPr lang="nb-NO"/>
          </a:p>
        </p:txBody>
      </p:sp>
    </p:spTree>
    <p:extLst>
      <p:ext uri="{BB962C8B-B14F-4D97-AF65-F5344CB8AC3E}">
        <p14:creationId xmlns:p14="http://schemas.microsoft.com/office/powerpoint/2010/main" val="2288877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88988" y="590735"/>
            <a:ext cx="7810017" cy="4086040"/>
          </a:xfrm>
        </p:spPr>
        <p:txBody>
          <a:bodyPr>
            <a:normAutofit/>
          </a:bodyPr>
          <a:lstStyle/>
          <a:p>
            <a:pPr marL="0" indent="0">
              <a:buNone/>
            </a:pPr>
            <a:r>
              <a:rPr lang="nn-NO" sz="2400" b="1" dirty="0">
                <a:ea typeface="ＭＳ Ｐゴシック" charset="-128"/>
                <a:cs typeface="Verdana" pitchFamily="34" charset="0"/>
              </a:rPr>
              <a:t>10 takstane + merknad B5</a:t>
            </a:r>
          </a:p>
          <a:p>
            <a:pPr marL="0" indent="0">
              <a:buNone/>
            </a:pPr>
            <a:endParaRPr lang="nn-NO" sz="2400" b="1" dirty="0">
              <a:ea typeface="ＭＳ Ｐゴシック" charset="-128"/>
              <a:cs typeface="Verdana" pitchFamily="34" charset="0"/>
            </a:endParaRPr>
          </a:p>
          <a:p>
            <a:r>
              <a:rPr lang="nn-NO" sz="1200" dirty="0">
                <a:ea typeface="ＭＳ Ｐゴシック" charset="-128"/>
                <a:cs typeface="Verdana" pitchFamily="34" charset="0"/>
              </a:rPr>
              <a:t>Kan berre krevjast ved dei prosedyrane som står </a:t>
            </a:r>
            <a:r>
              <a:rPr lang="nn-NO" sz="1200" dirty="0" err="1">
                <a:ea typeface="ＭＳ Ｐゴシック" charset="-128"/>
                <a:cs typeface="Verdana" pitchFamily="34" charset="0"/>
              </a:rPr>
              <a:t>opplista</a:t>
            </a:r>
            <a:r>
              <a:rPr lang="nn-NO" sz="1200" dirty="0">
                <a:ea typeface="ＭＳ Ｐゴシック" charset="-128"/>
                <a:cs typeface="Verdana" pitchFamily="34" charset="0"/>
              </a:rPr>
              <a:t> i takstane i forskrifta</a:t>
            </a:r>
          </a:p>
          <a:p>
            <a:r>
              <a:rPr lang="nn-NO" sz="1200" dirty="0">
                <a:ea typeface="ＭＳ Ｐゴシック" charset="-128"/>
                <a:cs typeface="Verdana" pitchFamily="34" charset="0"/>
              </a:rPr>
              <a:t>Kan repeterast om det er fleire ulike inngrep/prosedyrar som er gjort</a:t>
            </a:r>
          </a:p>
          <a:p>
            <a:r>
              <a:rPr lang="nn-NO" sz="1200" dirty="0">
                <a:ea typeface="ＭＳ Ｐゴシック" charset="-128"/>
                <a:cs typeface="Verdana" pitchFamily="34" charset="0"/>
              </a:rPr>
              <a:t>Kan ikkje krevjast for å kompensere for dyrt innkjøpt utstyr som ikkje har takst eller der taksten ikkje dekker kostnaden med prosedyren</a:t>
            </a:r>
          </a:p>
          <a:p>
            <a:endParaRPr lang="nn-NO" sz="1200" dirty="0">
              <a:ea typeface="ＭＳ Ｐゴシック" charset="-128"/>
              <a:cs typeface="Verdana" pitchFamily="34" charset="0"/>
            </a:endParaRPr>
          </a:p>
          <a:p>
            <a:r>
              <a:rPr lang="nn-NO" sz="1200" dirty="0">
                <a:ea typeface="ＭＳ Ｐゴシック" charset="-128"/>
                <a:cs typeface="Verdana" pitchFamily="34" charset="0"/>
              </a:rPr>
              <a:t>Merknad B5 er ein merknad til 10-takstane, og kan brukast på </a:t>
            </a:r>
            <a:r>
              <a:rPr lang="nn-NO" sz="1200" dirty="0" err="1">
                <a:ea typeface="ＭＳ Ｐゴシック" charset="-128"/>
                <a:cs typeface="Verdana" pitchFamily="34" charset="0"/>
              </a:rPr>
              <a:t>prosedyrer</a:t>
            </a:r>
            <a:r>
              <a:rPr lang="nn-NO" sz="1200" dirty="0">
                <a:ea typeface="ＭＳ Ｐゴシック" charset="-128"/>
                <a:cs typeface="Verdana" pitchFamily="34" charset="0"/>
              </a:rPr>
              <a:t> </a:t>
            </a:r>
            <a:r>
              <a:rPr lang="nn-NO" sz="1200" dirty="0" err="1">
                <a:ea typeface="ＭＳ Ｐゴシック" charset="-128"/>
                <a:cs typeface="Verdana" pitchFamily="34" charset="0"/>
              </a:rPr>
              <a:t>nevnt</a:t>
            </a:r>
            <a:r>
              <a:rPr lang="nn-NO" sz="1200" dirty="0">
                <a:ea typeface="ＭＳ Ｐゴシック" charset="-128"/>
                <a:cs typeface="Verdana" pitchFamily="34" charset="0"/>
              </a:rPr>
              <a:t> i 10-takstane der ein i tillegg til materiell </a:t>
            </a:r>
            <a:r>
              <a:rPr lang="nn-NO" sz="1200" dirty="0" err="1">
                <a:ea typeface="ＭＳ Ｐゴシック" charset="-128"/>
                <a:cs typeface="Verdana" pitchFamily="34" charset="0"/>
              </a:rPr>
              <a:t>nevnt</a:t>
            </a:r>
            <a:r>
              <a:rPr lang="nn-NO" sz="1200" dirty="0">
                <a:ea typeface="ＭＳ Ｐゴシック" charset="-128"/>
                <a:cs typeface="Verdana" pitchFamily="34" charset="0"/>
              </a:rPr>
              <a:t> i 10-takstane brukar anna type materiell eller legemidlar, sjå eksempla som er </a:t>
            </a:r>
            <a:r>
              <a:rPr lang="nn-NO" sz="1200" dirty="0" err="1">
                <a:ea typeface="ＭＳ Ｐゴシック" charset="-128"/>
                <a:cs typeface="Verdana" pitchFamily="34" charset="0"/>
              </a:rPr>
              <a:t>nevnt</a:t>
            </a:r>
            <a:r>
              <a:rPr lang="nn-NO" sz="1200" dirty="0">
                <a:ea typeface="ＭＳ Ｐゴシック" charset="-128"/>
                <a:cs typeface="Verdana" pitchFamily="34" charset="0"/>
              </a:rPr>
              <a:t> i </a:t>
            </a:r>
            <a:r>
              <a:rPr lang="nn-NO" sz="1200" dirty="0" err="1">
                <a:ea typeface="ＭＳ Ｐゴシック" charset="-128"/>
                <a:cs typeface="Verdana" pitchFamily="34" charset="0"/>
              </a:rPr>
              <a:t>mernad</a:t>
            </a:r>
            <a:r>
              <a:rPr lang="nn-NO" sz="1200" dirty="0">
                <a:ea typeface="ＭＳ Ｐゴシック" charset="-128"/>
                <a:cs typeface="Verdana" pitchFamily="34" charset="0"/>
              </a:rPr>
              <a:t> B5.</a:t>
            </a:r>
          </a:p>
          <a:p>
            <a:endParaRPr lang="nn-NO" sz="1200" dirty="0">
              <a:ea typeface="ＭＳ Ｐゴシック" charset="-128"/>
              <a:cs typeface="Verdana" pitchFamily="34" charset="0"/>
            </a:endParaRPr>
          </a:p>
          <a:p>
            <a:r>
              <a:rPr lang="nn-NO" sz="1200" dirty="0">
                <a:ea typeface="ＭＳ Ｐゴシック" charset="-128"/>
                <a:cs typeface="Verdana" pitchFamily="34" charset="0"/>
              </a:rPr>
              <a:t>Ein kan ikkje ta betaling etter </a:t>
            </a:r>
            <a:r>
              <a:rPr lang="nn-NO" sz="1200" dirty="0" err="1">
                <a:ea typeface="ＭＳ Ｐゴシック" charset="-128"/>
                <a:cs typeface="Verdana" pitchFamily="34" charset="0"/>
              </a:rPr>
              <a:t>merknda</a:t>
            </a:r>
            <a:r>
              <a:rPr lang="nn-NO" sz="1200" dirty="0">
                <a:ea typeface="ＭＳ Ｐゴシック" charset="-128"/>
                <a:cs typeface="Verdana" pitchFamily="34" charset="0"/>
              </a:rPr>
              <a:t> B5 der ein brukar bandasjemateriell som kostar meir enn 10-takstane dekker</a:t>
            </a:r>
            <a:endParaRPr lang="nb-NO" sz="4800" b="1" dirty="0">
              <a:cs typeface="Times New Roman" pitchFamily="18" charset="0"/>
            </a:endParaRPr>
          </a:p>
          <a:p>
            <a:pPr marL="0" lvl="0" indent="0">
              <a:spcBef>
                <a:spcPct val="50000"/>
              </a:spcBef>
              <a:buNone/>
              <a:defRPr/>
            </a:pPr>
            <a:endParaRPr lang="nb-NO" sz="4800" b="1" dirty="0">
              <a:cs typeface="Times New Roman" pitchFamily="18" charset="0"/>
            </a:endParaRPr>
          </a:p>
          <a:p>
            <a:pPr marL="0" lvl="0" indent="0">
              <a:spcBef>
                <a:spcPct val="50000"/>
              </a:spcBef>
              <a:buNone/>
              <a:defRPr/>
            </a:pPr>
            <a:endParaRPr lang="nb-NO" sz="4800" b="1" dirty="0">
              <a:cs typeface="Times New Roman" pitchFamily="18" charset="0"/>
            </a:endParaRPr>
          </a:p>
          <a:p>
            <a:endParaRPr lang="nn-NO" dirty="0"/>
          </a:p>
        </p:txBody>
      </p:sp>
      <p:sp>
        <p:nvSpPr>
          <p:cNvPr id="4" name="Plassholder for dato 3"/>
          <p:cNvSpPr>
            <a:spLocks noGrp="1"/>
          </p:cNvSpPr>
          <p:nvPr>
            <p:ph type="dt" sz="half" idx="10"/>
          </p:nvPr>
        </p:nvSpPr>
        <p:spPr/>
        <p:txBody>
          <a:bodyPr/>
          <a:lstStyle/>
          <a:p>
            <a:fld id="{59C0D836-4D8B-2641-9391-97A72C5841ED}" type="datetime1">
              <a:rPr lang="nb-NO" smtClean="0">
                <a:solidFill>
                  <a:srgbClr val="003057"/>
                </a:solidFill>
              </a:rPr>
              <a:pPr/>
              <a:t>27.02.2023</a:t>
            </a:fld>
            <a:endParaRPr lang="en-US">
              <a:solidFill>
                <a:srgbClr val="003057"/>
              </a:solidFill>
            </a:endParaRPr>
          </a:p>
        </p:txBody>
      </p:sp>
      <p:sp>
        <p:nvSpPr>
          <p:cNvPr id="5" name="Plassholder for lysbildenumm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32</a:t>
            </a:fld>
            <a:endParaRPr lang="nn-NO">
              <a:solidFill>
                <a:srgbClr val="003057"/>
              </a:solidFill>
            </a:endParaRPr>
          </a:p>
        </p:txBody>
      </p:sp>
    </p:spTree>
    <p:extLst>
      <p:ext uri="{BB962C8B-B14F-4D97-AF65-F5344CB8AC3E}">
        <p14:creationId xmlns:p14="http://schemas.microsoft.com/office/powerpoint/2010/main" val="491740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40413" y="862800"/>
            <a:ext cx="7810017" cy="3433992"/>
          </a:xfrm>
        </p:spPr>
        <p:txBody>
          <a:bodyPr>
            <a:normAutofit/>
          </a:bodyPr>
          <a:lstStyle/>
          <a:p>
            <a:pPr marL="0" indent="0">
              <a:spcBef>
                <a:spcPct val="50000"/>
              </a:spcBef>
              <a:buNone/>
              <a:defRPr/>
            </a:pPr>
            <a:r>
              <a:rPr lang="nn-NO" sz="2400" b="1" dirty="0">
                <a:cs typeface="Times New Roman" pitchFamily="18" charset="0"/>
                <a:hlinkClick r:id="rId3"/>
              </a:rPr>
              <a:t>Takst 100</a:t>
            </a:r>
            <a:endParaRPr lang="nn-NO" sz="2400" b="1" dirty="0">
              <a:cs typeface="Times New Roman" pitchFamily="18" charset="0"/>
            </a:endParaRPr>
          </a:p>
          <a:p>
            <a:pPr marL="0" indent="0">
              <a:spcBef>
                <a:spcPct val="50000"/>
              </a:spcBef>
              <a:buNone/>
              <a:defRPr/>
            </a:pPr>
            <a:endParaRPr lang="nn-NO" sz="2400" b="1" dirty="0">
              <a:cs typeface="Times New Roman" pitchFamily="18" charset="0"/>
            </a:endParaRPr>
          </a:p>
          <a:p>
            <a:pPr marL="171450" indent="-171450">
              <a:spcBef>
                <a:spcPct val="50000"/>
              </a:spcBef>
              <a:buFont typeface="Arial" pitchFamily="34" charset="0"/>
              <a:buChar char="•"/>
              <a:defRPr/>
            </a:pPr>
            <a:r>
              <a:rPr lang="nn-NO" sz="1200" dirty="0">
                <a:cs typeface="Times New Roman"/>
              </a:rPr>
              <a:t>Takst for mindre prosedyrar</a:t>
            </a:r>
          </a:p>
          <a:p>
            <a:pPr marL="171450" indent="-171450">
              <a:spcBef>
                <a:spcPct val="50000"/>
              </a:spcBef>
              <a:buFont typeface="Arial" pitchFamily="34" charset="0"/>
              <a:buChar char="•"/>
              <a:defRPr/>
            </a:pPr>
            <a:r>
              <a:rPr lang="nn-NO" sz="1200" dirty="0">
                <a:cs typeface="Times New Roman" pitchFamily="18" charset="0"/>
              </a:rPr>
              <a:t>Lista over prosedyrar taksten kan nyttast på er uttømande</a:t>
            </a:r>
          </a:p>
          <a:p>
            <a:pPr marL="171450" indent="-171450">
              <a:spcBef>
                <a:spcPct val="50000"/>
              </a:spcBef>
              <a:buFont typeface="Arial" pitchFamily="34" charset="0"/>
              <a:buChar char="•"/>
              <a:defRPr/>
            </a:pPr>
            <a:r>
              <a:rPr lang="nn-NO" sz="1200" dirty="0">
                <a:cs typeface="Times New Roman" pitchFamily="18" charset="0"/>
              </a:rPr>
              <a:t>Taksten dekker heile prosedyren som vert utført</a:t>
            </a:r>
          </a:p>
          <a:p>
            <a:pPr marL="171450" indent="-171450">
              <a:spcBef>
                <a:spcPct val="50000"/>
              </a:spcBef>
              <a:buFont typeface="Arial" pitchFamily="34" charset="0"/>
              <a:buChar char="•"/>
              <a:defRPr/>
            </a:pPr>
            <a:r>
              <a:rPr lang="nn-NO" sz="1200" dirty="0">
                <a:cs typeface="Times New Roman" pitchFamily="18" charset="0"/>
              </a:rPr>
              <a:t>Dersom fleire ulike prosedyrar vert utført kan taksten repeterast</a:t>
            </a:r>
          </a:p>
          <a:p>
            <a:pPr marL="171450" indent="-171450">
              <a:spcBef>
                <a:spcPct val="50000"/>
              </a:spcBef>
              <a:buFont typeface="Arial" pitchFamily="34" charset="0"/>
              <a:buChar char="•"/>
              <a:defRPr/>
            </a:pPr>
            <a:endParaRPr lang="nn-NO" sz="1200" dirty="0">
              <a:cs typeface="Times New Roman" pitchFamily="18" charset="0"/>
            </a:endParaRPr>
          </a:p>
          <a:p>
            <a:pPr marL="171450" indent="-171450">
              <a:spcBef>
                <a:spcPct val="50000"/>
              </a:spcBef>
              <a:buFont typeface="Arial" pitchFamily="34" charset="0"/>
              <a:buChar char="•"/>
              <a:defRPr/>
            </a:pPr>
            <a:r>
              <a:rPr lang="nn-NO" sz="1200" dirty="0">
                <a:cs typeface="Times New Roman" pitchFamily="18" charset="0"/>
              </a:rPr>
              <a:t>Nokre av dei </a:t>
            </a:r>
            <a:r>
              <a:rPr lang="nn-NO" sz="1200" dirty="0" err="1">
                <a:cs typeface="Times New Roman" pitchFamily="18" charset="0"/>
              </a:rPr>
              <a:t>vanligaste</a:t>
            </a:r>
            <a:r>
              <a:rPr lang="nn-NO" sz="1200" dirty="0">
                <a:cs typeface="Times New Roman" pitchFamily="18" charset="0"/>
              </a:rPr>
              <a:t> </a:t>
            </a:r>
            <a:r>
              <a:rPr lang="nn-NO" sz="1200" dirty="0" err="1">
                <a:cs typeface="Times New Roman" pitchFamily="18" charset="0"/>
              </a:rPr>
              <a:t>prosedyrene</a:t>
            </a:r>
            <a:r>
              <a:rPr lang="nn-NO" sz="1200" dirty="0">
                <a:cs typeface="Times New Roman" pitchFamily="18" charset="0"/>
              </a:rPr>
              <a:t> i takst 100:</a:t>
            </a:r>
          </a:p>
          <a:p>
            <a:pPr marL="571500" lvl="1" indent="-171450">
              <a:spcBef>
                <a:spcPct val="50000"/>
              </a:spcBef>
              <a:buFont typeface="Arial" pitchFamily="34" charset="0"/>
              <a:buChar char="•"/>
              <a:defRPr/>
            </a:pPr>
            <a:r>
              <a:rPr lang="nb-NO" sz="1000" b="0" i="0" dirty="0">
                <a:solidFill>
                  <a:srgbClr val="333333"/>
                </a:solidFill>
                <a:effectLst/>
                <a:latin typeface="Helvetica Neue"/>
              </a:rPr>
              <a:t>Sår behandlet med sutur eller liming</a:t>
            </a:r>
            <a:endParaRPr lang="nn-NO" sz="1000" b="0" i="0" dirty="0">
              <a:solidFill>
                <a:srgbClr val="333333"/>
              </a:solidFill>
              <a:effectLst/>
              <a:latin typeface="Helvetica Neue"/>
              <a:cs typeface="Times New Roman" pitchFamily="18" charset="0"/>
            </a:endParaRPr>
          </a:p>
          <a:p>
            <a:pPr marL="571500" lvl="1" indent="-171450">
              <a:spcBef>
                <a:spcPct val="50000"/>
              </a:spcBef>
              <a:buFont typeface="Arial" pitchFamily="34" charset="0"/>
              <a:buChar char="•"/>
              <a:defRPr/>
            </a:pPr>
            <a:r>
              <a:rPr lang="nb-NO" sz="1100" b="0" i="0" dirty="0">
                <a:solidFill>
                  <a:srgbClr val="333333"/>
                </a:solidFill>
                <a:effectLst/>
                <a:latin typeface="Helvetica Neue"/>
              </a:rPr>
              <a:t>BLA av penis, funikkel, 1 ekstremitetsnerve og ved </a:t>
            </a:r>
            <a:r>
              <a:rPr lang="nb-NO" sz="1100" b="0" i="0" dirty="0" err="1">
                <a:solidFill>
                  <a:srgbClr val="333333"/>
                </a:solidFill>
                <a:effectLst/>
                <a:latin typeface="Helvetica Neue"/>
              </a:rPr>
              <a:t>intracelære</a:t>
            </a:r>
            <a:r>
              <a:rPr lang="nb-NO" sz="1100" b="0" i="0" dirty="0">
                <a:solidFill>
                  <a:srgbClr val="333333"/>
                </a:solidFill>
                <a:effectLst/>
                <a:latin typeface="Helvetica Neue"/>
              </a:rPr>
              <a:t> inngrep. </a:t>
            </a:r>
            <a:r>
              <a:rPr lang="nb-NO" sz="1100" b="0" i="0">
                <a:solidFill>
                  <a:srgbClr val="333333"/>
                </a:solidFill>
                <a:effectLst/>
                <a:latin typeface="Helvetica Neue"/>
              </a:rPr>
              <a:t>Paracervikal blokk</a:t>
            </a:r>
            <a:endParaRPr lang="nn-NO" sz="1200" dirty="0">
              <a:cs typeface="Times New Roman" pitchFamily="18" charset="0"/>
            </a:endParaRPr>
          </a:p>
          <a:p>
            <a:pPr>
              <a:spcBef>
                <a:spcPct val="50000"/>
              </a:spcBef>
              <a:defRPr/>
            </a:pPr>
            <a:endParaRPr lang="nn-NO" sz="1200" dirty="0">
              <a:cs typeface="Times New Roman" pitchFamily="18" charset="0"/>
            </a:endParaRPr>
          </a:p>
        </p:txBody>
      </p:sp>
      <p:sp>
        <p:nvSpPr>
          <p:cNvPr id="4" name="Plassholder for dato 3"/>
          <p:cNvSpPr>
            <a:spLocks noGrp="1"/>
          </p:cNvSpPr>
          <p:nvPr>
            <p:ph type="dt" sz="half" idx="10"/>
          </p:nvPr>
        </p:nvSpPr>
        <p:spPr/>
        <p:txBody>
          <a:bodyPr/>
          <a:lstStyle/>
          <a:p>
            <a:fld id="{59C0D836-4D8B-2641-9391-97A72C5841ED}" type="datetime1">
              <a:rPr lang="nb-NO" smtClean="0"/>
              <a:t>27.02.2023</a:t>
            </a:fld>
            <a:endParaRPr lang="en-US"/>
          </a:p>
        </p:txBody>
      </p:sp>
      <p:sp>
        <p:nvSpPr>
          <p:cNvPr id="5" name="Plassholder for lysbildenumm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pPr/>
              <a:t>33</a:t>
            </a:fld>
            <a:endParaRPr lang="nn-NO"/>
          </a:p>
        </p:txBody>
      </p:sp>
    </p:spTree>
    <p:extLst>
      <p:ext uri="{BB962C8B-B14F-4D97-AF65-F5344CB8AC3E}">
        <p14:creationId xmlns:p14="http://schemas.microsoft.com/office/powerpoint/2010/main" val="3050789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40413" y="862800"/>
            <a:ext cx="7810017" cy="3433992"/>
          </a:xfrm>
        </p:spPr>
        <p:txBody>
          <a:bodyPr>
            <a:normAutofit/>
          </a:bodyPr>
          <a:lstStyle/>
          <a:p>
            <a:pPr marL="0" indent="0">
              <a:spcBef>
                <a:spcPct val="50000"/>
              </a:spcBef>
              <a:buNone/>
              <a:defRPr/>
            </a:pPr>
            <a:r>
              <a:rPr lang="nn-NO" sz="2400" b="1" dirty="0">
                <a:cs typeface="Times New Roman" pitchFamily="18" charset="0"/>
                <a:hlinkClick r:id="rId3"/>
              </a:rPr>
              <a:t>Takst 105</a:t>
            </a:r>
            <a:endParaRPr lang="nn-NO" sz="2400" b="1" dirty="0">
              <a:cs typeface="Times New Roman" pitchFamily="18" charset="0"/>
            </a:endParaRPr>
          </a:p>
          <a:p>
            <a:pPr marL="0" indent="0">
              <a:spcBef>
                <a:spcPct val="50000"/>
              </a:spcBef>
              <a:buNone/>
              <a:defRPr/>
            </a:pPr>
            <a:endParaRPr lang="nn-NO" sz="1200" b="1" dirty="0">
              <a:cs typeface="Times New Roman" pitchFamily="18" charset="0"/>
            </a:endParaRPr>
          </a:p>
          <a:p>
            <a:pPr marL="171450" indent="-171450">
              <a:spcBef>
                <a:spcPct val="50000"/>
              </a:spcBef>
              <a:buFont typeface="Arial" pitchFamily="34" charset="0"/>
              <a:buChar char="•"/>
              <a:defRPr/>
            </a:pPr>
            <a:r>
              <a:rPr lang="nn-NO" sz="1200" dirty="0">
                <a:cs typeface="Times New Roman"/>
              </a:rPr>
              <a:t>Takst for større prosedyrar</a:t>
            </a:r>
          </a:p>
          <a:p>
            <a:pPr marL="171450" indent="-171450">
              <a:spcBef>
                <a:spcPct val="50000"/>
              </a:spcBef>
              <a:buFont typeface="Arial" pitchFamily="34" charset="0"/>
              <a:buChar char="•"/>
              <a:defRPr/>
            </a:pPr>
            <a:r>
              <a:rPr lang="nn-NO" sz="1200" dirty="0">
                <a:cs typeface="Times New Roman" pitchFamily="18" charset="0"/>
              </a:rPr>
              <a:t>Lista over prosedyrar taksten kan nyttast på er uttømande</a:t>
            </a:r>
          </a:p>
          <a:p>
            <a:pPr marL="171450" indent="-171450">
              <a:spcBef>
                <a:spcPct val="50000"/>
              </a:spcBef>
              <a:buFont typeface="Arial,Sans-Serif" pitchFamily="34" charset="0"/>
              <a:buChar char="•"/>
              <a:defRPr/>
            </a:pPr>
            <a:r>
              <a:rPr lang="nn-NO" sz="1200" dirty="0">
                <a:ea typeface="Verdana"/>
                <a:cs typeface="Times New Roman"/>
              </a:rPr>
              <a:t>Taksten dekker heile prosedyren som vert utført</a:t>
            </a:r>
            <a:endParaRPr lang="en-US" sz="1200" dirty="0">
              <a:ea typeface="Verdana"/>
              <a:cs typeface="Times New Roman"/>
            </a:endParaRPr>
          </a:p>
          <a:p>
            <a:pPr marL="171450" indent="-171450">
              <a:spcBef>
                <a:spcPct val="50000"/>
              </a:spcBef>
              <a:buFont typeface="Arial,Sans-Serif" pitchFamily="34" charset="0"/>
              <a:buChar char="•"/>
              <a:defRPr/>
            </a:pPr>
            <a:r>
              <a:rPr lang="nn-NO" sz="1200" dirty="0">
                <a:ea typeface="Verdana"/>
                <a:cs typeface="Times New Roman"/>
              </a:rPr>
              <a:t>Dersom fleire ulike prosedyrar vert utført kan taksten repeterast</a:t>
            </a:r>
            <a:r>
              <a:rPr lang="nn-NO" sz="1200" dirty="0">
                <a:cs typeface="Times New Roman"/>
              </a:rPr>
              <a:t> </a:t>
            </a:r>
            <a:endParaRPr lang="nn-NO" sz="1200" dirty="0">
              <a:cs typeface="Times New Roman" pitchFamily="18" charset="0"/>
            </a:endParaRPr>
          </a:p>
        </p:txBody>
      </p:sp>
      <p:sp>
        <p:nvSpPr>
          <p:cNvPr id="4" name="Plassholder for dato 3"/>
          <p:cNvSpPr>
            <a:spLocks noGrp="1"/>
          </p:cNvSpPr>
          <p:nvPr>
            <p:ph type="dt" sz="half" idx="10"/>
          </p:nvPr>
        </p:nvSpPr>
        <p:spPr/>
        <p:txBody>
          <a:bodyPr/>
          <a:lstStyle/>
          <a:p>
            <a:fld id="{59C0D836-4D8B-2641-9391-97A72C5841ED}" type="datetime1">
              <a:rPr lang="nb-NO" smtClean="0"/>
              <a:t>27.02.2023</a:t>
            </a:fld>
            <a:endParaRPr lang="en-US"/>
          </a:p>
        </p:txBody>
      </p:sp>
      <p:sp>
        <p:nvSpPr>
          <p:cNvPr id="5" name="Plassholder for lysbildenumm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pPr/>
              <a:t>34</a:t>
            </a:fld>
            <a:endParaRPr lang="nn-NO"/>
          </a:p>
        </p:txBody>
      </p:sp>
    </p:spTree>
    <p:extLst>
      <p:ext uri="{BB962C8B-B14F-4D97-AF65-F5344CB8AC3E}">
        <p14:creationId xmlns:p14="http://schemas.microsoft.com/office/powerpoint/2010/main" val="3703160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3B00A545-151C-3BA0-42C1-D18C0D23D4AD}"/>
              </a:ext>
            </a:extLst>
          </p:cNvPr>
          <p:cNvSpPr>
            <a:spLocks noGrp="1"/>
          </p:cNvSpPr>
          <p:nvPr>
            <p:ph idx="1"/>
          </p:nvPr>
        </p:nvSpPr>
        <p:spPr>
          <a:xfrm>
            <a:off x="458122" y="1112520"/>
            <a:ext cx="8054493" cy="3659314"/>
          </a:xfrm>
        </p:spPr>
        <p:txBody>
          <a:bodyPr/>
          <a:lstStyle/>
          <a:p>
            <a:pPr marL="0" indent="0">
              <a:buNone/>
            </a:pPr>
            <a:r>
              <a:rPr lang="nn-NO" sz="1200" dirty="0"/>
              <a:t>Sjukeheimen i bygda ringer og ber om lege til ein pasient som har vorte akutt </a:t>
            </a:r>
            <a:r>
              <a:rPr lang="nn-NO" sz="1200" dirty="0" err="1"/>
              <a:t>dårlig</a:t>
            </a:r>
            <a:r>
              <a:rPr lang="nn-NO" sz="1200" dirty="0"/>
              <a:t>.  Vakthavande lege reiser til sjukeheimen, </a:t>
            </a:r>
            <a:r>
              <a:rPr lang="nn-NO" sz="1200" dirty="0" err="1"/>
              <a:t>tilser</a:t>
            </a:r>
            <a:r>
              <a:rPr lang="nn-NO" sz="1200" dirty="0"/>
              <a:t> pasienten og konstaterer kraftig lungebetennelse.  </a:t>
            </a:r>
            <a:endParaRPr lang="en-US" sz="1200" dirty="0"/>
          </a:p>
          <a:p>
            <a:pPr marL="0" indent="0">
              <a:buNone/>
            </a:pPr>
            <a:r>
              <a:rPr lang="nn-NO" sz="1200" dirty="0"/>
              <a:t>Reisa til sjukeheimen tok 15 minutt</a:t>
            </a:r>
          </a:p>
          <a:p>
            <a:pPr marL="0" indent="0">
              <a:buNone/>
            </a:pPr>
            <a:r>
              <a:rPr lang="nn-NO" sz="1200" dirty="0"/>
              <a:t>Konsultasjonen/besøket varer 30 minutt</a:t>
            </a:r>
          </a:p>
          <a:p>
            <a:pPr marL="0" indent="0">
              <a:buNone/>
            </a:pPr>
            <a:r>
              <a:rPr lang="nn-NO" sz="1200" dirty="0"/>
              <a:t>Legen reiser så tilbake på legevakta.</a:t>
            </a:r>
          </a:p>
          <a:p>
            <a:pPr marL="0" indent="0">
              <a:buNone/>
            </a:pPr>
            <a:endParaRPr lang="nn-NO" sz="1200" dirty="0"/>
          </a:p>
          <a:p>
            <a:pPr marL="0" indent="0">
              <a:buNone/>
            </a:pPr>
            <a:r>
              <a:rPr lang="nn-NO" sz="1200" dirty="0"/>
              <a:t>Korleis ser rekninga for denne konsultasjonen/sjukebesøket ut?</a:t>
            </a:r>
          </a:p>
          <a:p>
            <a:pPr marL="0" indent="0">
              <a:buNone/>
            </a:pPr>
            <a:endParaRPr lang="nn-NO" sz="1200" dirty="0"/>
          </a:p>
          <a:p>
            <a:pPr marL="0" indent="0">
              <a:buNone/>
            </a:pPr>
            <a:endParaRPr lang="nn-NO" sz="1200" dirty="0"/>
          </a:p>
        </p:txBody>
      </p:sp>
      <p:sp>
        <p:nvSpPr>
          <p:cNvPr id="4" name="Plassholder for dato 3">
            <a:extLst>
              <a:ext uri="{FF2B5EF4-FFF2-40B4-BE49-F238E27FC236}">
                <a16:creationId xmlns:a16="http://schemas.microsoft.com/office/drawing/2014/main" id="{B9BA1D8C-ADAB-C353-DC77-44EEFDB71FB8}"/>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ABC59574-7BDA-F3A9-FE6C-A01D29CB9E4E}"/>
              </a:ext>
            </a:extLst>
          </p:cNvPr>
          <p:cNvSpPr>
            <a:spLocks noGrp="1"/>
          </p:cNvSpPr>
          <p:nvPr>
            <p:ph type="sldNum" sz="quarter" idx="11"/>
          </p:nvPr>
        </p:nvSpPr>
        <p:spPr/>
        <p:txBody>
          <a:bodyPr/>
          <a:lstStyle/>
          <a:p>
            <a:pPr>
              <a:defRPr/>
            </a:pPr>
            <a:fld id="{1F96BEB5-9B3A-4F47-934E-7029C6AC77DC}" type="slidenum">
              <a:rPr lang="en-US" smtClean="0"/>
              <a:pPr>
                <a:defRPr/>
              </a:pPr>
              <a:t>35</a:t>
            </a:fld>
            <a:endParaRPr lang="en-US" dirty="0"/>
          </a:p>
        </p:txBody>
      </p:sp>
    </p:spTree>
    <p:extLst>
      <p:ext uri="{BB962C8B-B14F-4D97-AF65-F5344CB8AC3E}">
        <p14:creationId xmlns:p14="http://schemas.microsoft.com/office/powerpoint/2010/main" val="2762318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3B00A545-151C-3BA0-42C1-D18C0D23D4AD}"/>
              </a:ext>
            </a:extLst>
          </p:cNvPr>
          <p:cNvSpPr>
            <a:spLocks noGrp="1"/>
          </p:cNvSpPr>
          <p:nvPr>
            <p:ph idx="1"/>
          </p:nvPr>
        </p:nvSpPr>
        <p:spPr>
          <a:xfrm>
            <a:off x="458122" y="655319"/>
            <a:ext cx="8054493" cy="4116515"/>
          </a:xfrm>
        </p:spPr>
        <p:txBody>
          <a:bodyPr/>
          <a:lstStyle/>
          <a:p>
            <a:pPr marL="0" indent="0">
              <a:buNone/>
            </a:pPr>
            <a:r>
              <a:rPr lang="nn-NO" sz="900" i="1" dirty="0"/>
              <a:t>Sjukeheimen i bygda ringer og ber om lege til ein pasient som har vorte akutt </a:t>
            </a:r>
            <a:r>
              <a:rPr lang="nn-NO" sz="900" i="1" dirty="0" err="1"/>
              <a:t>dårlig</a:t>
            </a:r>
            <a:r>
              <a:rPr lang="nn-NO" sz="900" i="1" dirty="0"/>
              <a:t>.  Vakthavande lege reiser til sjukeheimen, </a:t>
            </a:r>
            <a:r>
              <a:rPr lang="nn-NO" sz="900" i="1" dirty="0" err="1"/>
              <a:t>tilser</a:t>
            </a:r>
            <a:r>
              <a:rPr lang="nn-NO" sz="900" i="1" dirty="0"/>
              <a:t> pasienten og konstaterer kraftig lungebetennelse.  </a:t>
            </a:r>
            <a:endParaRPr lang="en-US" sz="900" i="1" dirty="0"/>
          </a:p>
          <a:p>
            <a:pPr marL="0" indent="0">
              <a:buNone/>
            </a:pPr>
            <a:r>
              <a:rPr lang="nn-NO" sz="900" i="1" dirty="0"/>
              <a:t>Reisa til sjukeheimen tok 15 minutt</a:t>
            </a:r>
          </a:p>
          <a:p>
            <a:pPr marL="0" indent="0">
              <a:buNone/>
            </a:pPr>
            <a:r>
              <a:rPr lang="nn-NO" sz="900" i="1" dirty="0"/>
              <a:t>Konsultasjonen/besøket varer 30 minutt</a:t>
            </a:r>
          </a:p>
          <a:p>
            <a:pPr marL="0" indent="0">
              <a:buNone/>
            </a:pPr>
            <a:r>
              <a:rPr lang="nn-NO" sz="900" i="1" dirty="0"/>
              <a:t>Legen reiser så tilbake til legevakta.</a:t>
            </a:r>
          </a:p>
          <a:p>
            <a:pPr marL="0" indent="0">
              <a:buNone/>
            </a:pPr>
            <a:endParaRPr lang="nn-NO" sz="900" i="1" dirty="0"/>
          </a:p>
          <a:p>
            <a:pPr marL="0" indent="0">
              <a:buNone/>
            </a:pPr>
            <a:r>
              <a:rPr lang="nn-NO" sz="900" i="1" dirty="0"/>
              <a:t>Korleis ser rekninga for denne konsultasjonen/sjukebesøket ut?</a:t>
            </a:r>
          </a:p>
          <a:p>
            <a:pPr marL="0" indent="0">
              <a:buNone/>
            </a:pPr>
            <a:endParaRPr lang="nn-NO" sz="1200" dirty="0"/>
          </a:p>
          <a:p>
            <a:pPr marL="0" indent="0">
              <a:buNone/>
            </a:pPr>
            <a:endParaRPr lang="nn-NO" sz="1200" dirty="0"/>
          </a:p>
          <a:p>
            <a:pPr marL="0" indent="0">
              <a:buNone/>
            </a:pPr>
            <a:r>
              <a:rPr lang="nn-NO" sz="1200" dirty="0">
                <a:solidFill>
                  <a:srgbClr val="002060"/>
                </a:solidFill>
              </a:rPr>
              <a:t>Svar:</a:t>
            </a:r>
          </a:p>
          <a:p>
            <a:pPr marL="0" indent="0">
              <a:buNone/>
            </a:pPr>
            <a:r>
              <a:rPr lang="nn-NO" sz="1200" dirty="0">
                <a:solidFill>
                  <a:srgbClr val="002060"/>
                </a:solidFill>
              </a:rPr>
              <a:t>For pasientar som er innlagt med heildøgns omsorg og pleie i sjukeheim så er det kommunen som har finansieringsansvaret for desse pasientane.</a:t>
            </a:r>
          </a:p>
          <a:p>
            <a:pPr marL="0" indent="0">
              <a:buNone/>
            </a:pPr>
            <a:r>
              <a:rPr lang="nn-NO" sz="1200" dirty="0">
                <a:solidFill>
                  <a:srgbClr val="002060"/>
                </a:solidFill>
              </a:rPr>
              <a:t>Her skal kommunen betale heile rekninga, både </a:t>
            </a:r>
            <a:r>
              <a:rPr lang="nn-NO" sz="1200" dirty="0" err="1">
                <a:solidFill>
                  <a:srgbClr val="002060"/>
                </a:solidFill>
              </a:rPr>
              <a:t>egenandel</a:t>
            </a:r>
            <a:r>
              <a:rPr lang="nn-NO" sz="1200" dirty="0">
                <a:solidFill>
                  <a:srgbClr val="002060"/>
                </a:solidFill>
              </a:rPr>
              <a:t> og det trygda/</a:t>
            </a:r>
            <a:r>
              <a:rPr lang="nn-NO" sz="1200" dirty="0" err="1">
                <a:solidFill>
                  <a:srgbClr val="002060"/>
                </a:solidFill>
              </a:rPr>
              <a:t>Helfo</a:t>
            </a:r>
            <a:r>
              <a:rPr lang="nn-NO" sz="1200" dirty="0">
                <a:solidFill>
                  <a:srgbClr val="002060"/>
                </a:solidFill>
              </a:rPr>
              <a:t> elles ville ha finansiert.</a:t>
            </a:r>
          </a:p>
          <a:p>
            <a:pPr marL="0" indent="0">
              <a:buNone/>
            </a:pPr>
            <a:endParaRPr lang="nn-NO" sz="1200" dirty="0">
              <a:solidFill>
                <a:srgbClr val="002060"/>
              </a:solidFill>
            </a:endParaRPr>
          </a:p>
          <a:p>
            <a:pPr marL="0" indent="0">
              <a:buNone/>
            </a:pPr>
            <a:r>
              <a:rPr lang="nn-NO" sz="1200" dirty="0">
                <a:solidFill>
                  <a:srgbClr val="002060"/>
                </a:solidFill>
              </a:rPr>
              <a:t>Dersom ein brukar takstsystemet må rekninga merkast som om pasienten er sjølvbetalande, og rekninga gå til kommunen og ikkje til </a:t>
            </a:r>
            <a:r>
              <a:rPr lang="nn-NO" sz="1200" dirty="0" err="1">
                <a:solidFill>
                  <a:srgbClr val="002060"/>
                </a:solidFill>
              </a:rPr>
              <a:t>Helfo</a:t>
            </a:r>
            <a:r>
              <a:rPr lang="nn-NO" sz="1200" dirty="0">
                <a:solidFill>
                  <a:srgbClr val="002060"/>
                </a:solidFill>
              </a:rPr>
              <a:t>.</a:t>
            </a:r>
          </a:p>
        </p:txBody>
      </p:sp>
      <p:sp>
        <p:nvSpPr>
          <p:cNvPr id="4" name="Plassholder for dato 3">
            <a:extLst>
              <a:ext uri="{FF2B5EF4-FFF2-40B4-BE49-F238E27FC236}">
                <a16:creationId xmlns:a16="http://schemas.microsoft.com/office/drawing/2014/main" id="{B9BA1D8C-ADAB-C353-DC77-44EEFDB71FB8}"/>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ABC59574-7BDA-F3A9-FE6C-A01D29CB9E4E}"/>
              </a:ext>
            </a:extLst>
          </p:cNvPr>
          <p:cNvSpPr>
            <a:spLocks noGrp="1"/>
          </p:cNvSpPr>
          <p:nvPr>
            <p:ph type="sldNum" sz="quarter" idx="11"/>
          </p:nvPr>
        </p:nvSpPr>
        <p:spPr/>
        <p:txBody>
          <a:bodyPr/>
          <a:lstStyle/>
          <a:p>
            <a:pPr>
              <a:defRPr/>
            </a:pPr>
            <a:fld id="{1F96BEB5-9B3A-4F47-934E-7029C6AC77DC}" type="slidenum">
              <a:rPr lang="en-US" smtClean="0"/>
              <a:pPr>
                <a:defRPr/>
              </a:pPr>
              <a:t>36</a:t>
            </a:fld>
            <a:endParaRPr lang="en-US" dirty="0"/>
          </a:p>
        </p:txBody>
      </p:sp>
    </p:spTree>
    <p:extLst>
      <p:ext uri="{BB962C8B-B14F-4D97-AF65-F5344CB8AC3E}">
        <p14:creationId xmlns:p14="http://schemas.microsoft.com/office/powerpoint/2010/main" val="22762131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88993" y="852257"/>
            <a:ext cx="7810017" cy="3607248"/>
          </a:xfrm>
        </p:spPr>
        <p:txBody>
          <a:bodyPr>
            <a:normAutofit/>
          </a:bodyPr>
          <a:lstStyle/>
          <a:p>
            <a:pPr marL="0" indent="0">
              <a:spcBef>
                <a:spcPct val="50000"/>
              </a:spcBef>
              <a:buNone/>
              <a:defRPr/>
            </a:pPr>
            <a:r>
              <a:rPr lang="nn-NO" sz="2400" b="1" dirty="0">
                <a:latin typeface="Verdana" panose="020B0604030504040204" pitchFamily="34" charset="0"/>
                <a:ea typeface="Verdana" panose="020B0604030504040204" pitchFamily="34" charset="0"/>
                <a:cs typeface="Verdana" panose="020B0604030504040204" pitchFamily="34" charset="0"/>
              </a:rPr>
              <a:t>Takst 701a/701c</a:t>
            </a:r>
          </a:p>
          <a:p>
            <a:pPr marL="0" indent="0">
              <a:spcBef>
                <a:spcPct val="50000"/>
              </a:spcBef>
              <a:buNone/>
              <a:defRPr/>
            </a:pPr>
            <a:endParaRPr lang="nn-NO" sz="1400" b="1" dirty="0">
              <a:latin typeface="Verdana" panose="020B0604030504040204" pitchFamily="34" charset="0"/>
              <a:ea typeface="Verdana" panose="020B0604030504040204" pitchFamily="34" charset="0"/>
              <a:cs typeface="Verdana" panose="020B0604030504040204" pitchFamily="34" charset="0"/>
            </a:endParaRPr>
          </a:p>
          <a:p>
            <a:pPr marL="285750" indent="-285750">
              <a:spcBef>
                <a:spcPct val="50000"/>
              </a:spcBef>
              <a:buFont typeface="Arial" panose="020B0604020202020204" pitchFamily="34" charset="0"/>
              <a:buChar char="•"/>
              <a:defRPr/>
            </a:pPr>
            <a:r>
              <a:rPr lang="nn-NO" sz="1200" dirty="0">
                <a:latin typeface="Verdana" panose="020B0604030504040204" pitchFamily="34" charset="0"/>
                <a:ea typeface="Verdana" panose="020B0604030504040204" pitchFamily="34" charset="0"/>
                <a:cs typeface="Verdana" panose="020B0604030504040204" pitchFamily="34" charset="0"/>
              </a:rPr>
              <a:t>701a dekker prøver tatt på eige legekontor med eigen takst (703-712) samt første sendeprøve til eksternt laboratorium</a:t>
            </a:r>
          </a:p>
          <a:p>
            <a:pPr marL="285750" indent="-285750">
              <a:spcBef>
                <a:spcPct val="50000"/>
              </a:spcBef>
              <a:buFont typeface="Arial" panose="020B0604020202020204" pitchFamily="34" charset="0"/>
              <a:buChar char="•"/>
              <a:defRPr/>
            </a:pPr>
            <a:r>
              <a:rPr lang="nn-NO" sz="1200" dirty="0">
                <a:latin typeface="Verdana" panose="020B0604030504040204" pitchFamily="34" charset="0"/>
                <a:ea typeface="Verdana" panose="020B0604030504040204" pitchFamily="34" charset="0"/>
                <a:cs typeface="Verdana" panose="020B0604030504040204" pitchFamily="34" charset="0"/>
              </a:rPr>
              <a:t>701c kan krevjast frå og med sendeprøve nummer 2</a:t>
            </a:r>
          </a:p>
          <a:p>
            <a:pPr marL="285750" indent="-285750">
              <a:spcBef>
                <a:spcPct val="50000"/>
              </a:spcBef>
              <a:buFont typeface="Arial" panose="020B0604020202020204" pitchFamily="34" charset="0"/>
              <a:buChar char="•"/>
              <a:defRPr/>
            </a:pPr>
            <a:r>
              <a:rPr lang="nn-NO" sz="1200" dirty="0">
                <a:latin typeface="Verdana" panose="020B0604030504040204" pitchFamily="34" charset="0"/>
                <a:ea typeface="Verdana" panose="020B0604030504040204" pitchFamily="34" charset="0"/>
                <a:cs typeface="Verdana" panose="020B0604030504040204" pitchFamily="34" charset="0"/>
              </a:rPr>
              <a:t>Takst 701c kan ikkje repeterast/brukast når fleire prøver av same materiale samtidig vert sendt til same laboratorium</a:t>
            </a:r>
          </a:p>
          <a:p>
            <a:pPr marL="285750" indent="-285750">
              <a:spcBef>
                <a:spcPct val="50000"/>
              </a:spcBef>
              <a:buFont typeface="Arial" panose="020B0604020202020204" pitchFamily="34" charset="0"/>
              <a:buChar char="•"/>
              <a:defRPr/>
            </a:pPr>
            <a:r>
              <a:rPr lang="nn-NO" sz="1200" dirty="0">
                <a:latin typeface="Verdana" panose="020B0604030504040204" pitchFamily="34" charset="0"/>
                <a:ea typeface="Verdana" panose="020B0604030504040204" pitchFamily="34" charset="0"/>
                <a:cs typeface="Verdana" panose="020B0604030504040204" pitchFamily="34" charset="0"/>
              </a:rPr>
              <a:t>Takstane dekker prøveglas, </a:t>
            </a:r>
            <a:r>
              <a:rPr lang="nn-NO" sz="1200" dirty="0" err="1">
                <a:latin typeface="Verdana" panose="020B0604030504040204" pitchFamily="34" charset="0"/>
                <a:ea typeface="Verdana" panose="020B0604030504040204" pitchFamily="34" charset="0"/>
                <a:cs typeface="Verdana" panose="020B0604030504040204" pitchFamily="34" charset="0"/>
              </a:rPr>
              <a:t>embalasje</a:t>
            </a:r>
            <a:r>
              <a:rPr lang="nn-NO" sz="1200" dirty="0">
                <a:latin typeface="Verdana" panose="020B0604030504040204" pitchFamily="34" charset="0"/>
                <a:ea typeface="Verdana" panose="020B0604030504040204" pitchFamily="34" charset="0"/>
                <a:cs typeface="Verdana" panose="020B0604030504040204" pitchFamily="34" charset="0"/>
              </a:rPr>
              <a:t> og </a:t>
            </a:r>
            <a:r>
              <a:rPr lang="nn-NO" sz="1200" dirty="0" err="1">
                <a:latin typeface="Verdana" panose="020B0604030504040204" pitchFamily="34" charset="0"/>
                <a:ea typeface="Verdana" panose="020B0604030504040204" pitchFamily="34" charset="0"/>
                <a:cs typeface="Verdana" panose="020B0604030504040204" pitchFamily="34" charset="0"/>
              </a:rPr>
              <a:t>forsending</a:t>
            </a:r>
            <a:r>
              <a:rPr lang="nn-NO" sz="1200" dirty="0">
                <a:latin typeface="Verdana" panose="020B0604030504040204" pitchFamily="34" charset="0"/>
                <a:ea typeface="Verdana" panose="020B0604030504040204" pitchFamily="34" charset="0"/>
                <a:cs typeface="Verdana" panose="020B0604030504040204" pitchFamily="34" charset="0"/>
              </a:rPr>
              <a:t> til laboratorium</a:t>
            </a:r>
          </a:p>
          <a:p>
            <a:pPr marL="285750" indent="-285750">
              <a:spcBef>
                <a:spcPct val="50000"/>
              </a:spcBef>
              <a:buFont typeface="Arial" panose="020B0604020202020204" pitchFamily="34" charset="0"/>
              <a:buChar char="•"/>
              <a:defRPr/>
            </a:pPr>
            <a:endParaRPr lang="nn-NO" sz="1200" dirty="0">
              <a:cs typeface="Times New Roman" pitchFamily="18" charset="0"/>
            </a:endParaRPr>
          </a:p>
          <a:p>
            <a:pPr>
              <a:spcBef>
                <a:spcPct val="50000"/>
              </a:spcBef>
              <a:defRPr/>
            </a:pPr>
            <a:endParaRPr lang="nn-NO" sz="1200" b="1" dirty="0">
              <a:cs typeface="Times New Roman" pitchFamily="18" charset="0"/>
            </a:endParaRPr>
          </a:p>
          <a:p>
            <a:endParaRPr lang="nn-NO" dirty="0"/>
          </a:p>
        </p:txBody>
      </p:sp>
      <p:sp>
        <p:nvSpPr>
          <p:cNvPr id="2" name="Plassholder for lysbildenummer 1"/>
          <p:cNvSpPr>
            <a:spLocks noGrp="1"/>
          </p:cNvSpPr>
          <p:nvPr>
            <p:ph type="sldNum" sz="quarter" idx="4294967295"/>
          </p:nvPr>
        </p:nvSpPr>
        <p:spPr>
          <a:xfrm>
            <a:off x="789006" y="4743855"/>
            <a:ext cx="990211" cy="273844"/>
          </a:xfrm>
          <a:prstGeom prst="rect">
            <a:avLst/>
          </a:prstGeom>
        </p:spPr>
        <p:txBody>
          <a:bodyPr/>
          <a:lstStyle/>
          <a:p>
            <a:fld id="{C11A6A33-C976-C349-A6B3-70F33A333BA4}" type="slidenum">
              <a:rPr lang="nn-NO" smtClean="0"/>
              <a:t>37</a:t>
            </a:fld>
            <a:endParaRPr lang="nn-NO"/>
          </a:p>
        </p:txBody>
      </p:sp>
    </p:spTree>
    <p:extLst>
      <p:ext uri="{BB962C8B-B14F-4D97-AF65-F5344CB8AC3E}">
        <p14:creationId xmlns:p14="http://schemas.microsoft.com/office/powerpoint/2010/main" val="25948033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8D70558-CE8E-49EE-BF85-3B0D6572ADDD}"/>
              </a:ext>
            </a:extLst>
          </p:cNvPr>
          <p:cNvSpPr>
            <a:spLocks noGrp="1"/>
          </p:cNvSpPr>
          <p:nvPr>
            <p:ph type="dt" sz="half" idx="10"/>
          </p:nvPr>
        </p:nvSpPr>
        <p:spPr/>
        <p:txBody>
          <a:bodyPr/>
          <a:lstStyle/>
          <a:p>
            <a:fld id="{308250C5-A5C5-A041-B1F4-4432CF9A78FD}" type="datetime1">
              <a:rPr lang="nb-NO" smtClean="0"/>
              <a:t>27.02.2023</a:t>
            </a:fld>
            <a:endParaRPr lang="en-US"/>
          </a:p>
        </p:txBody>
      </p:sp>
      <p:sp>
        <p:nvSpPr>
          <p:cNvPr id="3" name="Plassholder for lysbildenummer 2">
            <a:extLst>
              <a:ext uri="{FF2B5EF4-FFF2-40B4-BE49-F238E27FC236}">
                <a16:creationId xmlns:a16="http://schemas.microsoft.com/office/drawing/2014/main" id="{8A675907-605A-4F4B-953D-2AA001677908}"/>
              </a:ext>
            </a:extLst>
          </p:cNvPr>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38</a:t>
            </a:fld>
            <a:endParaRPr lang="nb-NO"/>
          </a:p>
        </p:txBody>
      </p:sp>
      <p:sp>
        <p:nvSpPr>
          <p:cNvPr id="4" name="Rectangle 3">
            <a:extLst>
              <a:ext uri="{FF2B5EF4-FFF2-40B4-BE49-F238E27FC236}">
                <a16:creationId xmlns:a16="http://schemas.microsoft.com/office/drawing/2014/main" id="{72DB3699-FCE5-46C8-82E3-52A894C36577}"/>
              </a:ext>
            </a:extLst>
          </p:cNvPr>
          <p:cNvSpPr txBox="1">
            <a:spLocks/>
          </p:cNvSpPr>
          <p:nvPr/>
        </p:nvSpPr>
        <p:spPr bwMode="auto">
          <a:xfrm>
            <a:off x="323434" y="914399"/>
            <a:ext cx="8229600" cy="352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eaLnBrk="0" hangingPunct="0">
              <a:spcBef>
                <a:spcPct val="20000"/>
              </a:spcBef>
              <a:buSzPct val="100000"/>
              <a:buBlip>
                <a:blip r:embed="rId2"/>
              </a:buBlip>
              <a:defRPr sz="2000">
                <a:solidFill>
                  <a:srgbClr val="675C53"/>
                </a:solidFill>
                <a:latin typeface="Verdana" pitchFamily="34" charset="0"/>
                <a:ea typeface="ＭＳ Ｐゴシック" pitchFamily="34" charset="-128"/>
                <a:cs typeface="Verdana" pitchFamily="34" charset="0"/>
              </a:defRPr>
            </a:lvl1pPr>
            <a:lvl2pPr marL="742950" indent="-285750" eaLnBrk="0" hangingPunct="0">
              <a:spcBef>
                <a:spcPct val="20000"/>
              </a:spcBef>
              <a:buFont typeface="Arial" charset="0"/>
              <a:buChar char="–"/>
              <a:defRPr sz="2800">
                <a:solidFill>
                  <a:srgbClr val="675C53"/>
                </a:solidFill>
                <a:latin typeface="Verdana" pitchFamily="34" charset="0"/>
                <a:ea typeface="ＭＳ Ｐゴシック" pitchFamily="34" charset="-128"/>
                <a:cs typeface="Verdana" pitchFamily="34" charset="0"/>
              </a:defRPr>
            </a:lvl2pPr>
            <a:lvl3pPr marL="1143000" indent="-228600" eaLnBrk="0" hangingPunct="0">
              <a:spcBef>
                <a:spcPct val="20000"/>
              </a:spcBef>
              <a:buFont typeface="Arial" charset="0"/>
              <a:buChar char="•"/>
              <a:defRPr sz="1600">
                <a:solidFill>
                  <a:srgbClr val="675C53"/>
                </a:solidFill>
                <a:latin typeface="Verdana" pitchFamily="34" charset="0"/>
                <a:ea typeface="ＭＳ Ｐゴシック" pitchFamily="34" charset="-128"/>
                <a:cs typeface="Verdana" pitchFamily="34" charset="0"/>
              </a:defRPr>
            </a:lvl3pPr>
            <a:lvl4pPr marL="1600200" indent="-228600" eaLnBrk="0" hangingPunct="0">
              <a:spcBef>
                <a:spcPct val="20000"/>
              </a:spcBef>
              <a:buFont typeface="Arial" charset="0"/>
              <a:buChar char="–"/>
              <a:defRPr sz="1400">
                <a:solidFill>
                  <a:srgbClr val="675C53"/>
                </a:solidFill>
                <a:latin typeface="Verdana" pitchFamily="34" charset="0"/>
                <a:ea typeface="ＭＳ Ｐゴシック" pitchFamily="34" charset="-128"/>
                <a:cs typeface="Verdana" pitchFamily="34" charset="0"/>
              </a:defRPr>
            </a:lvl4pPr>
            <a:lvl5pPr marL="2057400" indent="-228600" eaLnBrk="0" hangingPunct="0">
              <a:spcBef>
                <a:spcPct val="20000"/>
              </a:spcBef>
              <a:buFont typeface="Arial" charset="0"/>
              <a:buChar char="»"/>
              <a:defRPr sz="1200">
                <a:solidFill>
                  <a:srgbClr val="675C53"/>
                </a:solidFill>
                <a:latin typeface="Verdana" pitchFamily="34" charset="0"/>
                <a:ea typeface="ＭＳ Ｐゴシック" pitchFamily="34" charset="-128"/>
                <a:cs typeface="Verdana" pitchFamily="34" charset="0"/>
              </a:defRPr>
            </a:lvl5pPr>
            <a:lvl6pPr marL="25146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6pPr>
            <a:lvl7pPr marL="29718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7pPr>
            <a:lvl8pPr marL="34290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8pPr>
            <a:lvl9pPr marL="38862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9pPr>
          </a:lstStyle>
          <a:p>
            <a:pPr eaLnBrk="1" hangingPunct="1">
              <a:buFontTx/>
              <a:buNone/>
            </a:pPr>
            <a:r>
              <a:rPr lang="nb-NO" altLang="nb-NO" sz="1200" dirty="0">
                <a:solidFill>
                  <a:schemeClr val="tx1"/>
                </a:solidFill>
              </a:rPr>
              <a:t>Siste pasient på vakta er </a:t>
            </a:r>
            <a:r>
              <a:rPr lang="nb-NO" altLang="nb-NO" sz="1200" dirty="0" err="1">
                <a:solidFill>
                  <a:schemeClr val="tx1"/>
                </a:solidFill>
              </a:rPr>
              <a:t>ein</a:t>
            </a:r>
            <a:r>
              <a:rPr lang="nb-NO" altLang="nb-NO" sz="1200" dirty="0">
                <a:solidFill>
                  <a:schemeClr val="tx1"/>
                </a:solidFill>
              </a:rPr>
              <a:t> pasient som kjem på grunn av akutt hevelse og smerter i leggen.</a:t>
            </a:r>
          </a:p>
          <a:p>
            <a:pPr eaLnBrk="1" hangingPunct="1">
              <a:buFontTx/>
              <a:buNone/>
            </a:pPr>
            <a:r>
              <a:rPr lang="nb-NO" altLang="nb-NO" sz="1200" dirty="0" err="1">
                <a:solidFill>
                  <a:schemeClr val="tx1"/>
                </a:solidFill>
                <a:latin typeface="Verdana"/>
                <a:ea typeface="Verdana"/>
              </a:rPr>
              <a:t>Vakthavande</a:t>
            </a:r>
            <a:r>
              <a:rPr lang="nb-NO" altLang="nb-NO" sz="1200" dirty="0">
                <a:solidFill>
                  <a:schemeClr val="tx1"/>
                </a:solidFill>
                <a:latin typeface="Verdana"/>
                <a:ea typeface="Verdana"/>
              </a:rPr>
              <a:t> mistenker DVT og </a:t>
            </a:r>
            <a:r>
              <a:rPr lang="nb-NO" altLang="nb-NO" sz="1200" dirty="0" err="1">
                <a:solidFill>
                  <a:schemeClr val="tx1"/>
                </a:solidFill>
                <a:latin typeface="Verdana"/>
                <a:ea typeface="Verdana"/>
              </a:rPr>
              <a:t>gjer</a:t>
            </a:r>
            <a:r>
              <a:rPr lang="nb-NO" altLang="nb-NO" sz="1200" dirty="0">
                <a:solidFill>
                  <a:schemeClr val="tx1"/>
                </a:solidFill>
                <a:latin typeface="Verdana"/>
                <a:ea typeface="Verdana"/>
              </a:rPr>
              <a:t> utredning opp mot dette, og tek mellom anna d-dimer prøve av pasienten, før han vurderer innleggelse.</a:t>
            </a: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r>
              <a:rPr lang="nb-NO" altLang="nb-NO" sz="1200" dirty="0">
                <a:solidFill>
                  <a:schemeClr val="tx1"/>
                </a:solidFill>
                <a:latin typeface="Verdana"/>
                <a:ea typeface="Verdana"/>
              </a:rPr>
              <a:t>Når legen skal skrive rekning for denne konsultasjonen vert han usikker på kva takst han skal bruke for d-dimer prøva, </a:t>
            </a:r>
            <a:r>
              <a:rPr lang="nb-NO" altLang="nb-NO" sz="1200" dirty="0" err="1">
                <a:solidFill>
                  <a:schemeClr val="tx1"/>
                </a:solidFill>
                <a:latin typeface="Verdana"/>
                <a:ea typeface="Verdana"/>
              </a:rPr>
              <a:t>sidan</a:t>
            </a:r>
            <a:r>
              <a:rPr lang="nb-NO" altLang="nb-NO" sz="1200" dirty="0">
                <a:solidFill>
                  <a:schemeClr val="tx1"/>
                </a:solidFill>
                <a:latin typeface="Verdana"/>
                <a:ea typeface="Verdana"/>
              </a:rPr>
              <a:t> han </a:t>
            </a:r>
            <a:r>
              <a:rPr lang="nb-NO" altLang="nb-NO" sz="1200" dirty="0" err="1">
                <a:solidFill>
                  <a:schemeClr val="tx1"/>
                </a:solidFill>
                <a:latin typeface="Verdana"/>
                <a:ea typeface="Verdana"/>
              </a:rPr>
              <a:t>ikkje</a:t>
            </a:r>
            <a:r>
              <a:rPr lang="nb-NO" altLang="nb-NO" sz="1200" dirty="0">
                <a:solidFill>
                  <a:schemeClr val="tx1"/>
                </a:solidFill>
                <a:latin typeface="Verdana"/>
                <a:ea typeface="Verdana"/>
              </a:rPr>
              <a:t> finn </a:t>
            </a:r>
            <a:r>
              <a:rPr lang="nb-NO" altLang="nb-NO" sz="1200" dirty="0" err="1">
                <a:solidFill>
                  <a:schemeClr val="tx1"/>
                </a:solidFill>
                <a:latin typeface="Verdana"/>
                <a:ea typeface="Verdana"/>
              </a:rPr>
              <a:t>nokon</a:t>
            </a:r>
            <a:r>
              <a:rPr lang="nb-NO" altLang="nb-NO" sz="1200" dirty="0">
                <a:solidFill>
                  <a:schemeClr val="tx1"/>
                </a:solidFill>
                <a:latin typeface="Verdana"/>
                <a:ea typeface="Verdana"/>
              </a:rPr>
              <a:t> takst for dette i takstforskrifta/normaltariffen?</a:t>
            </a:r>
          </a:p>
          <a:p>
            <a:pPr eaLnBrk="1" hangingPunct="1">
              <a:buFontTx/>
              <a:buNone/>
            </a:pPr>
            <a:endParaRPr lang="nb-NO" altLang="nb-NO" sz="1200" dirty="0">
              <a:solidFill>
                <a:schemeClr val="tx1"/>
              </a:solidFill>
              <a:ea typeface="Verdana" panose="020B0604030504040204" pitchFamily="34" charset="0"/>
            </a:endParaRPr>
          </a:p>
          <a:p>
            <a:pPr eaLnBrk="1" hangingPunct="1">
              <a:buNone/>
            </a:pPr>
            <a:r>
              <a:rPr lang="nb-NO" altLang="nb-NO" sz="1200" dirty="0">
                <a:solidFill>
                  <a:schemeClr val="tx1"/>
                </a:solidFill>
                <a:latin typeface="Verdana"/>
                <a:ea typeface="Verdana"/>
              </a:rPr>
              <a:t>Kan han bruke takst 701a for denne prøva?</a:t>
            </a:r>
          </a:p>
          <a:p>
            <a:pPr>
              <a:buNone/>
            </a:pPr>
            <a:r>
              <a:rPr lang="nb-NO" altLang="nb-NO" sz="1200" dirty="0">
                <a:solidFill>
                  <a:schemeClr val="tx1"/>
                </a:solidFill>
                <a:latin typeface="Verdana"/>
                <a:ea typeface="Verdana"/>
              </a:rPr>
              <a:t>Kan legen ta betalt </a:t>
            </a:r>
            <a:r>
              <a:rPr lang="nb-NO" altLang="nb-NO" sz="1200" dirty="0" err="1">
                <a:solidFill>
                  <a:schemeClr val="tx1"/>
                </a:solidFill>
                <a:latin typeface="Verdana"/>
                <a:ea typeface="Verdana"/>
              </a:rPr>
              <a:t>frå</a:t>
            </a:r>
            <a:r>
              <a:rPr lang="nb-NO" altLang="nb-NO" sz="1200" dirty="0">
                <a:solidFill>
                  <a:schemeClr val="tx1"/>
                </a:solidFill>
                <a:latin typeface="Verdana"/>
                <a:ea typeface="Verdana"/>
              </a:rPr>
              <a:t> pasienten for å ta denne prøva dersom det </a:t>
            </a:r>
            <a:r>
              <a:rPr lang="nb-NO" altLang="nb-NO" sz="1200" dirty="0" err="1">
                <a:solidFill>
                  <a:schemeClr val="tx1"/>
                </a:solidFill>
                <a:latin typeface="Verdana"/>
                <a:ea typeface="Verdana"/>
              </a:rPr>
              <a:t>ikkje</a:t>
            </a:r>
            <a:r>
              <a:rPr lang="nb-NO" altLang="nb-NO" sz="1200" dirty="0">
                <a:solidFill>
                  <a:schemeClr val="tx1"/>
                </a:solidFill>
                <a:latin typeface="Verdana"/>
                <a:ea typeface="Verdana"/>
              </a:rPr>
              <a:t> er </a:t>
            </a:r>
            <a:r>
              <a:rPr lang="nb-NO" altLang="nb-NO" sz="1200" dirty="0" err="1">
                <a:solidFill>
                  <a:schemeClr val="tx1"/>
                </a:solidFill>
                <a:latin typeface="Verdana"/>
                <a:ea typeface="Verdana"/>
              </a:rPr>
              <a:t>ein</a:t>
            </a:r>
            <a:r>
              <a:rPr lang="nb-NO" altLang="nb-NO" sz="1200" dirty="0">
                <a:solidFill>
                  <a:schemeClr val="tx1"/>
                </a:solidFill>
                <a:latin typeface="Verdana"/>
                <a:ea typeface="Verdana"/>
              </a:rPr>
              <a:t> takst?</a:t>
            </a:r>
            <a:endParaRPr lang="nb-NO" dirty="0">
              <a:solidFill>
                <a:schemeClr val="tx1"/>
              </a:solidFill>
            </a:endParaRP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endParaRPr lang="nb-NO" altLang="nb-NO" sz="1200" dirty="0">
              <a:solidFill>
                <a:srgbClr val="0000FF"/>
              </a:solidFill>
              <a:ea typeface="Verdana" panose="020B0604030504040204" pitchFamily="34" charset="0"/>
            </a:endParaRPr>
          </a:p>
          <a:p>
            <a:pPr eaLnBrk="1" hangingPunct="1">
              <a:buFontTx/>
              <a:buNone/>
            </a:pPr>
            <a:endParaRPr lang="nb-NO" altLang="nb-NO" sz="1200" dirty="0">
              <a:solidFill>
                <a:schemeClr val="tx1"/>
              </a:solidFill>
            </a:endParaRPr>
          </a:p>
        </p:txBody>
      </p:sp>
    </p:spTree>
    <p:extLst>
      <p:ext uri="{BB962C8B-B14F-4D97-AF65-F5344CB8AC3E}">
        <p14:creationId xmlns:p14="http://schemas.microsoft.com/office/powerpoint/2010/main" val="7466706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8D70558-CE8E-49EE-BF85-3B0D6572ADDD}"/>
              </a:ext>
            </a:extLst>
          </p:cNvPr>
          <p:cNvSpPr>
            <a:spLocks noGrp="1"/>
          </p:cNvSpPr>
          <p:nvPr>
            <p:ph type="dt" sz="half" idx="10"/>
          </p:nvPr>
        </p:nvSpPr>
        <p:spPr/>
        <p:txBody>
          <a:bodyPr/>
          <a:lstStyle/>
          <a:p>
            <a:fld id="{308250C5-A5C5-A041-B1F4-4432CF9A78FD}" type="datetime1">
              <a:rPr lang="nb-NO" smtClean="0"/>
              <a:t>27.02.2023</a:t>
            </a:fld>
            <a:endParaRPr lang="en-US"/>
          </a:p>
        </p:txBody>
      </p:sp>
      <p:sp>
        <p:nvSpPr>
          <p:cNvPr id="3" name="Plassholder for lysbildenummer 2">
            <a:extLst>
              <a:ext uri="{FF2B5EF4-FFF2-40B4-BE49-F238E27FC236}">
                <a16:creationId xmlns:a16="http://schemas.microsoft.com/office/drawing/2014/main" id="{8A675907-605A-4F4B-953D-2AA001677908}"/>
              </a:ext>
            </a:extLst>
          </p:cNvPr>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39</a:t>
            </a:fld>
            <a:endParaRPr lang="nb-NO"/>
          </a:p>
        </p:txBody>
      </p:sp>
      <p:sp>
        <p:nvSpPr>
          <p:cNvPr id="4" name="Rectangle 3">
            <a:extLst>
              <a:ext uri="{FF2B5EF4-FFF2-40B4-BE49-F238E27FC236}">
                <a16:creationId xmlns:a16="http://schemas.microsoft.com/office/drawing/2014/main" id="{72DB3699-FCE5-46C8-82E3-52A894C36577}"/>
              </a:ext>
            </a:extLst>
          </p:cNvPr>
          <p:cNvSpPr txBox="1">
            <a:spLocks/>
          </p:cNvSpPr>
          <p:nvPr/>
        </p:nvSpPr>
        <p:spPr bwMode="auto">
          <a:xfrm>
            <a:off x="323434" y="496325"/>
            <a:ext cx="8229600" cy="3945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eaLnBrk="0" hangingPunct="0">
              <a:spcBef>
                <a:spcPct val="20000"/>
              </a:spcBef>
              <a:buSzPct val="100000"/>
              <a:buBlip>
                <a:blip r:embed="rId2"/>
              </a:buBlip>
              <a:defRPr sz="2000">
                <a:solidFill>
                  <a:srgbClr val="675C53"/>
                </a:solidFill>
                <a:latin typeface="Verdana" pitchFamily="34" charset="0"/>
                <a:ea typeface="ＭＳ Ｐゴシック" pitchFamily="34" charset="-128"/>
                <a:cs typeface="Verdana" pitchFamily="34" charset="0"/>
              </a:defRPr>
            </a:lvl1pPr>
            <a:lvl2pPr marL="742950" indent="-285750" eaLnBrk="0" hangingPunct="0">
              <a:spcBef>
                <a:spcPct val="20000"/>
              </a:spcBef>
              <a:buFont typeface="Arial" charset="0"/>
              <a:buChar char="–"/>
              <a:defRPr sz="2800">
                <a:solidFill>
                  <a:srgbClr val="675C53"/>
                </a:solidFill>
                <a:latin typeface="Verdana" pitchFamily="34" charset="0"/>
                <a:ea typeface="ＭＳ Ｐゴシック" pitchFamily="34" charset="-128"/>
                <a:cs typeface="Verdana" pitchFamily="34" charset="0"/>
              </a:defRPr>
            </a:lvl2pPr>
            <a:lvl3pPr marL="1143000" indent="-228600" eaLnBrk="0" hangingPunct="0">
              <a:spcBef>
                <a:spcPct val="20000"/>
              </a:spcBef>
              <a:buFont typeface="Arial" charset="0"/>
              <a:buChar char="•"/>
              <a:defRPr sz="1600">
                <a:solidFill>
                  <a:srgbClr val="675C53"/>
                </a:solidFill>
                <a:latin typeface="Verdana" pitchFamily="34" charset="0"/>
                <a:ea typeface="ＭＳ Ｐゴシック" pitchFamily="34" charset="-128"/>
                <a:cs typeface="Verdana" pitchFamily="34" charset="0"/>
              </a:defRPr>
            </a:lvl3pPr>
            <a:lvl4pPr marL="1600200" indent="-228600" eaLnBrk="0" hangingPunct="0">
              <a:spcBef>
                <a:spcPct val="20000"/>
              </a:spcBef>
              <a:buFont typeface="Arial" charset="0"/>
              <a:buChar char="–"/>
              <a:defRPr sz="1400">
                <a:solidFill>
                  <a:srgbClr val="675C53"/>
                </a:solidFill>
                <a:latin typeface="Verdana" pitchFamily="34" charset="0"/>
                <a:ea typeface="ＭＳ Ｐゴシック" pitchFamily="34" charset="-128"/>
                <a:cs typeface="Verdana" pitchFamily="34" charset="0"/>
              </a:defRPr>
            </a:lvl4pPr>
            <a:lvl5pPr marL="2057400" indent="-228600" eaLnBrk="0" hangingPunct="0">
              <a:spcBef>
                <a:spcPct val="20000"/>
              </a:spcBef>
              <a:buFont typeface="Arial" charset="0"/>
              <a:buChar char="»"/>
              <a:defRPr sz="1200">
                <a:solidFill>
                  <a:srgbClr val="675C53"/>
                </a:solidFill>
                <a:latin typeface="Verdana" pitchFamily="34" charset="0"/>
                <a:ea typeface="ＭＳ Ｐゴシック" pitchFamily="34" charset="-128"/>
                <a:cs typeface="Verdana" pitchFamily="34" charset="0"/>
              </a:defRPr>
            </a:lvl5pPr>
            <a:lvl6pPr marL="25146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6pPr>
            <a:lvl7pPr marL="29718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7pPr>
            <a:lvl8pPr marL="34290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8pPr>
            <a:lvl9pPr marL="3886200" indent="-228600" defTabSz="457200" eaLnBrk="0" fontAlgn="base" hangingPunct="0">
              <a:spcBef>
                <a:spcPct val="20000"/>
              </a:spcBef>
              <a:spcAft>
                <a:spcPct val="0"/>
              </a:spcAft>
              <a:buFont typeface="Arial" charset="0"/>
              <a:buChar char="»"/>
              <a:defRPr sz="1200">
                <a:solidFill>
                  <a:srgbClr val="675C53"/>
                </a:solidFill>
                <a:latin typeface="Verdana" pitchFamily="34" charset="0"/>
                <a:ea typeface="ＭＳ Ｐゴシック" pitchFamily="34" charset="-128"/>
                <a:cs typeface="Verdana" pitchFamily="34" charset="0"/>
              </a:defRPr>
            </a:lvl9pPr>
          </a:lstStyle>
          <a:p>
            <a:pPr eaLnBrk="1" hangingPunct="1">
              <a:buFontTx/>
              <a:buNone/>
            </a:pPr>
            <a:r>
              <a:rPr lang="nb-NO" altLang="nb-NO" sz="900" i="1" dirty="0">
                <a:solidFill>
                  <a:schemeClr val="tx1"/>
                </a:solidFill>
              </a:rPr>
              <a:t>Siste pasient på vakta er </a:t>
            </a:r>
            <a:r>
              <a:rPr lang="nb-NO" altLang="nb-NO" sz="900" i="1" dirty="0" err="1">
                <a:solidFill>
                  <a:schemeClr val="tx1"/>
                </a:solidFill>
              </a:rPr>
              <a:t>ein</a:t>
            </a:r>
            <a:r>
              <a:rPr lang="nb-NO" altLang="nb-NO" sz="900" i="1" dirty="0">
                <a:solidFill>
                  <a:schemeClr val="tx1"/>
                </a:solidFill>
              </a:rPr>
              <a:t> pasient som kjem på grunn av akutt hevelse og smerter i leggen.</a:t>
            </a:r>
          </a:p>
          <a:p>
            <a:pPr eaLnBrk="1" hangingPunct="1">
              <a:buFontTx/>
              <a:buNone/>
            </a:pPr>
            <a:r>
              <a:rPr lang="nb-NO" altLang="nb-NO" sz="900" i="1" dirty="0" err="1">
                <a:solidFill>
                  <a:schemeClr val="tx1"/>
                </a:solidFill>
                <a:latin typeface="Verdana"/>
                <a:ea typeface="Verdana"/>
              </a:rPr>
              <a:t>Vatkhavande</a:t>
            </a:r>
            <a:r>
              <a:rPr lang="nb-NO" altLang="nb-NO" sz="900" i="1" dirty="0">
                <a:solidFill>
                  <a:schemeClr val="tx1"/>
                </a:solidFill>
                <a:latin typeface="Verdana"/>
                <a:ea typeface="Verdana"/>
              </a:rPr>
              <a:t> lege mistenker DVT og </a:t>
            </a:r>
            <a:r>
              <a:rPr lang="nb-NO" altLang="nb-NO" sz="900" i="1" dirty="0" err="1">
                <a:solidFill>
                  <a:schemeClr val="tx1"/>
                </a:solidFill>
                <a:latin typeface="Verdana"/>
                <a:ea typeface="Verdana"/>
              </a:rPr>
              <a:t>gjer</a:t>
            </a:r>
            <a:r>
              <a:rPr lang="nb-NO" altLang="nb-NO" sz="900" i="1" dirty="0">
                <a:solidFill>
                  <a:schemeClr val="tx1"/>
                </a:solidFill>
                <a:latin typeface="Verdana"/>
                <a:ea typeface="Verdana"/>
              </a:rPr>
              <a:t> utredning opp mot dette, og tek mellom anna d-dimer prøve av pasienten, før han vurderer innleggelse.</a:t>
            </a:r>
          </a:p>
          <a:p>
            <a:pPr eaLnBrk="1" hangingPunct="1">
              <a:buFontTx/>
              <a:buNone/>
            </a:pPr>
            <a:endParaRPr lang="nb-NO" altLang="nb-NO" sz="900" i="1" dirty="0">
              <a:solidFill>
                <a:schemeClr val="tx1"/>
              </a:solidFill>
              <a:ea typeface="Verdana" panose="020B0604030504040204" pitchFamily="34" charset="0"/>
            </a:endParaRPr>
          </a:p>
          <a:p>
            <a:pPr eaLnBrk="1" hangingPunct="1">
              <a:buFontTx/>
              <a:buNone/>
            </a:pPr>
            <a:r>
              <a:rPr lang="nb-NO" altLang="nb-NO" sz="900" i="1" dirty="0">
                <a:solidFill>
                  <a:schemeClr val="tx1"/>
                </a:solidFill>
                <a:latin typeface="Verdana"/>
                <a:ea typeface="Verdana"/>
              </a:rPr>
              <a:t>Når legen skal skrive rekning for denne konsultasjonen vert han usikker på kva takst han skal bruke for d-dimer prøva, </a:t>
            </a:r>
            <a:r>
              <a:rPr lang="nb-NO" altLang="nb-NO" sz="900" i="1" dirty="0" err="1">
                <a:solidFill>
                  <a:schemeClr val="tx1"/>
                </a:solidFill>
                <a:latin typeface="Verdana"/>
                <a:ea typeface="Verdana"/>
              </a:rPr>
              <a:t>sidan</a:t>
            </a:r>
            <a:r>
              <a:rPr lang="nb-NO" altLang="nb-NO" sz="900" i="1" dirty="0">
                <a:solidFill>
                  <a:schemeClr val="tx1"/>
                </a:solidFill>
                <a:latin typeface="Verdana"/>
                <a:ea typeface="Verdana"/>
              </a:rPr>
              <a:t> han </a:t>
            </a:r>
            <a:r>
              <a:rPr lang="nb-NO" altLang="nb-NO" sz="900" i="1" dirty="0" err="1">
                <a:solidFill>
                  <a:schemeClr val="tx1"/>
                </a:solidFill>
                <a:latin typeface="Verdana"/>
                <a:ea typeface="Verdana"/>
              </a:rPr>
              <a:t>ikkje</a:t>
            </a:r>
            <a:r>
              <a:rPr lang="nb-NO" altLang="nb-NO" sz="900" i="1" dirty="0">
                <a:solidFill>
                  <a:schemeClr val="tx1"/>
                </a:solidFill>
                <a:latin typeface="Verdana"/>
                <a:ea typeface="Verdana"/>
              </a:rPr>
              <a:t> finn </a:t>
            </a:r>
            <a:r>
              <a:rPr lang="nb-NO" altLang="nb-NO" sz="900" i="1" dirty="0" err="1">
                <a:solidFill>
                  <a:schemeClr val="tx1"/>
                </a:solidFill>
                <a:latin typeface="Verdana"/>
                <a:ea typeface="Verdana"/>
              </a:rPr>
              <a:t>nokon</a:t>
            </a:r>
            <a:r>
              <a:rPr lang="nb-NO" altLang="nb-NO" sz="900" i="1" dirty="0">
                <a:solidFill>
                  <a:schemeClr val="tx1"/>
                </a:solidFill>
                <a:latin typeface="Verdana"/>
                <a:ea typeface="Verdana"/>
              </a:rPr>
              <a:t> takst for dette i takstforskrifta/normaltariffen?</a:t>
            </a:r>
          </a:p>
          <a:p>
            <a:pPr eaLnBrk="1" hangingPunct="1">
              <a:buFontTx/>
              <a:buNone/>
            </a:pPr>
            <a:endParaRPr lang="nb-NO" altLang="nb-NO" sz="900" i="1" dirty="0">
              <a:solidFill>
                <a:schemeClr val="tx1"/>
              </a:solidFill>
              <a:ea typeface="Verdana" panose="020B0604030504040204" pitchFamily="34" charset="0"/>
            </a:endParaRPr>
          </a:p>
          <a:p>
            <a:pPr eaLnBrk="1" hangingPunct="1">
              <a:buNone/>
            </a:pPr>
            <a:r>
              <a:rPr lang="nb-NO" altLang="nb-NO" sz="900" i="1" dirty="0">
                <a:solidFill>
                  <a:schemeClr val="tx1"/>
                </a:solidFill>
                <a:latin typeface="Verdana"/>
                <a:ea typeface="Verdana"/>
              </a:rPr>
              <a:t>Kan han bruke takst 701a for denne prøva?</a:t>
            </a:r>
          </a:p>
          <a:p>
            <a:pPr>
              <a:buNone/>
            </a:pPr>
            <a:r>
              <a:rPr lang="nb-NO" altLang="nb-NO" sz="900" i="1" dirty="0">
                <a:solidFill>
                  <a:schemeClr val="tx1"/>
                </a:solidFill>
                <a:latin typeface="Verdana"/>
                <a:ea typeface="Verdana"/>
              </a:rPr>
              <a:t>Kan legen ta betalt </a:t>
            </a:r>
            <a:r>
              <a:rPr lang="nb-NO" altLang="nb-NO" sz="900" i="1" dirty="0" err="1">
                <a:solidFill>
                  <a:schemeClr val="tx1"/>
                </a:solidFill>
                <a:latin typeface="Verdana"/>
                <a:ea typeface="Verdana"/>
              </a:rPr>
              <a:t>frå</a:t>
            </a:r>
            <a:r>
              <a:rPr lang="nb-NO" altLang="nb-NO" sz="900" i="1" dirty="0">
                <a:solidFill>
                  <a:schemeClr val="tx1"/>
                </a:solidFill>
                <a:latin typeface="Verdana"/>
                <a:ea typeface="Verdana"/>
              </a:rPr>
              <a:t> pasienten for å ta denne prøva dersom det </a:t>
            </a:r>
            <a:r>
              <a:rPr lang="nb-NO" altLang="nb-NO" sz="900" i="1" dirty="0" err="1">
                <a:solidFill>
                  <a:schemeClr val="tx1"/>
                </a:solidFill>
                <a:latin typeface="Verdana"/>
                <a:ea typeface="Verdana"/>
              </a:rPr>
              <a:t>ikkje</a:t>
            </a:r>
            <a:r>
              <a:rPr lang="nb-NO" altLang="nb-NO" sz="900" i="1" dirty="0">
                <a:solidFill>
                  <a:schemeClr val="tx1"/>
                </a:solidFill>
                <a:latin typeface="Verdana"/>
                <a:ea typeface="Verdana"/>
              </a:rPr>
              <a:t> er </a:t>
            </a:r>
            <a:r>
              <a:rPr lang="nb-NO" altLang="nb-NO" sz="900" i="1" dirty="0" err="1">
                <a:solidFill>
                  <a:schemeClr val="tx1"/>
                </a:solidFill>
                <a:latin typeface="Verdana"/>
                <a:ea typeface="Verdana"/>
              </a:rPr>
              <a:t>ein</a:t>
            </a:r>
            <a:r>
              <a:rPr lang="nb-NO" altLang="nb-NO" sz="900" i="1" dirty="0">
                <a:solidFill>
                  <a:schemeClr val="tx1"/>
                </a:solidFill>
                <a:latin typeface="Verdana"/>
                <a:ea typeface="Verdana"/>
              </a:rPr>
              <a:t> takst?</a:t>
            </a:r>
            <a:endParaRPr lang="nb-NO" sz="900" i="1" dirty="0">
              <a:solidFill>
                <a:schemeClr val="tx1"/>
              </a:solidFill>
            </a:endParaRPr>
          </a:p>
          <a:p>
            <a:pPr eaLnBrk="1" hangingPunct="1">
              <a:buFontTx/>
              <a:buNone/>
            </a:pPr>
            <a:endParaRPr lang="nb-NO" altLang="nb-NO" sz="1200" dirty="0">
              <a:solidFill>
                <a:schemeClr val="tx1"/>
              </a:solidFill>
              <a:ea typeface="Verdana" panose="020B0604030504040204" pitchFamily="34" charset="0"/>
            </a:endParaRPr>
          </a:p>
          <a:p>
            <a:pPr eaLnBrk="1" hangingPunct="1">
              <a:buNone/>
            </a:pPr>
            <a:endParaRPr lang="nb-NO" altLang="nb-NO" sz="1200" dirty="0">
              <a:solidFill>
                <a:srgbClr val="0000FF"/>
              </a:solidFill>
              <a:latin typeface="Verdana"/>
              <a:ea typeface="Verdana"/>
            </a:endParaRPr>
          </a:p>
          <a:p>
            <a:pPr>
              <a:buFontTx/>
              <a:buNone/>
            </a:pPr>
            <a:r>
              <a:rPr lang="nb-NO" altLang="nb-NO" sz="1200" dirty="0">
                <a:solidFill>
                  <a:srgbClr val="002060"/>
                </a:solidFill>
                <a:latin typeface="Verdana"/>
                <a:ea typeface="Verdana"/>
              </a:rPr>
              <a:t>Svar:</a:t>
            </a:r>
            <a:endParaRPr lang="nb-NO" dirty="0">
              <a:solidFill>
                <a:srgbClr val="002060"/>
              </a:solidFill>
              <a:latin typeface="Verdana"/>
              <a:ea typeface="Verdana"/>
            </a:endParaRPr>
          </a:p>
          <a:p>
            <a:pPr eaLnBrk="1" hangingPunct="1">
              <a:buFontTx/>
              <a:buNone/>
            </a:pPr>
            <a:r>
              <a:rPr lang="nb-NO" altLang="nb-NO" sz="1200" dirty="0" err="1">
                <a:solidFill>
                  <a:srgbClr val="002060"/>
                </a:solidFill>
                <a:latin typeface="Verdana"/>
                <a:ea typeface="Verdana"/>
              </a:rPr>
              <a:t>Ein</a:t>
            </a:r>
            <a:r>
              <a:rPr lang="nb-NO" altLang="nb-NO" sz="1200" dirty="0">
                <a:solidFill>
                  <a:srgbClr val="002060"/>
                </a:solidFill>
                <a:latin typeface="Verdana"/>
                <a:ea typeface="Verdana"/>
              </a:rPr>
              <a:t> lege kan </a:t>
            </a:r>
            <a:r>
              <a:rPr lang="nb-NO" altLang="nb-NO" sz="1200" dirty="0" err="1">
                <a:solidFill>
                  <a:srgbClr val="002060"/>
                </a:solidFill>
                <a:latin typeface="Verdana"/>
                <a:ea typeface="Verdana"/>
              </a:rPr>
              <a:t>ikkje</a:t>
            </a:r>
            <a:r>
              <a:rPr lang="nb-NO" altLang="nb-NO" sz="1200" dirty="0">
                <a:solidFill>
                  <a:srgbClr val="002060"/>
                </a:solidFill>
                <a:latin typeface="Verdana"/>
                <a:ea typeface="Verdana"/>
              </a:rPr>
              <a:t> </a:t>
            </a:r>
            <a:r>
              <a:rPr lang="nb-NO" altLang="nb-NO" sz="1200" dirty="0" err="1">
                <a:solidFill>
                  <a:srgbClr val="002060"/>
                </a:solidFill>
                <a:latin typeface="Verdana"/>
                <a:ea typeface="Verdana"/>
              </a:rPr>
              <a:t>krevje</a:t>
            </a:r>
            <a:r>
              <a:rPr lang="nb-NO" altLang="nb-NO" sz="1200" dirty="0">
                <a:solidFill>
                  <a:srgbClr val="002060"/>
                </a:solidFill>
                <a:latin typeface="Verdana"/>
                <a:ea typeface="Verdana"/>
              </a:rPr>
              <a:t> betaling </a:t>
            </a:r>
            <a:r>
              <a:rPr lang="nb-NO" altLang="nb-NO" sz="1200" dirty="0" err="1">
                <a:solidFill>
                  <a:srgbClr val="002060"/>
                </a:solidFill>
                <a:latin typeface="Verdana"/>
                <a:ea typeface="Verdana"/>
              </a:rPr>
              <a:t>frå</a:t>
            </a:r>
            <a:r>
              <a:rPr lang="nb-NO" altLang="nb-NO" sz="1200" dirty="0">
                <a:solidFill>
                  <a:srgbClr val="002060"/>
                </a:solidFill>
                <a:latin typeface="Verdana"/>
                <a:ea typeface="Verdana"/>
              </a:rPr>
              <a:t> pasienten utover det </a:t>
            </a:r>
            <a:r>
              <a:rPr lang="nb-NO" altLang="nb-NO" sz="1200" dirty="0" err="1">
                <a:solidFill>
                  <a:srgbClr val="002060"/>
                </a:solidFill>
                <a:latin typeface="Verdana"/>
                <a:ea typeface="Verdana"/>
              </a:rPr>
              <a:t>takstane</a:t>
            </a:r>
            <a:r>
              <a:rPr lang="nb-NO" altLang="nb-NO" sz="1200" dirty="0">
                <a:solidFill>
                  <a:srgbClr val="002060"/>
                </a:solidFill>
                <a:latin typeface="Verdana"/>
                <a:ea typeface="Verdana"/>
              </a:rPr>
              <a:t> seier, så lenge konsultasjonen gjeld behandling for sjukdom/mistanke om sjukdom som vert dekt etter folketrygdlova.</a:t>
            </a:r>
          </a:p>
          <a:p>
            <a:pPr eaLnBrk="1" hangingPunct="1">
              <a:buFontTx/>
              <a:buNone/>
            </a:pPr>
            <a:endParaRPr lang="nb-NO" altLang="nb-NO" sz="1200" dirty="0">
              <a:solidFill>
                <a:srgbClr val="002060"/>
              </a:solidFill>
              <a:ea typeface="Verdana" panose="020B0604030504040204" pitchFamily="34" charset="0"/>
            </a:endParaRPr>
          </a:p>
          <a:p>
            <a:pPr eaLnBrk="1" hangingPunct="1">
              <a:buNone/>
            </a:pPr>
            <a:r>
              <a:rPr lang="nb-NO" altLang="nb-NO" sz="1200" dirty="0">
                <a:solidFill>
                  <a:srgbClr val="002060"/>
                </a:solidFill>
                <a:latin typeface="Verdana"/>
                <a:ea typeface="Verdana"/>
              </a:rPr>
              <a:t>Det er ingen takst for taking og analyse av d-dimer,  og legen kan heller </a:t>
            </a:r>
            <a:r>
              <a:rPr lang="nb-NO" altLang="nb-NO" sz="1200" dirty="0" err="1">
                <a:solidFill>
                  <a:srgbClr val="002060"/>
                </a:solidFill>
                <a:latin typeface="Verdana"/>
                <a:ea typeface="Verdana"/>
              </a:rPr>
              <a:t>ikkje</a:t>
            </a:r>
            <a:r>
              <a:rPr lang="nb-NO" altLang="nb-NO" sz="1200" dirty="0">
                <a:solidFill>
                  <a:srgbClr val="002060"/>
                </a:solidFill>
                <a:latin typeface="Verdana"/>
                <a:ea typeface="Verdana"/>
              </a:rPr>
              <a:t> ta betaling </a:t>
            </a:r>
            <a:r>
              <a:rPr lang="nb-NO" altLang="nb-NO" sz="1200" dirty="0" err="1">
                <a:solidFill>
                  <a:srgbClr val="002060"/>
                </a:solidFill>
                <a:latin typeface="Verdana"/>
                <a:ea typeface="Verdana"/>
              </a:rPr>
              <a:t>frå</a:t>
            </a:r>
            <a:r>
              <a:rPr lang="nb-NO" altLang="nb-NO" sz="1200" dirty="0">
                <a:solidFill>
                  <a:srgbClr val="002060"/>
                </a:solidFill>
                <a:latin typeface="Verdana"/>
                <a:ea typeface="Verdana"/>
              </a:rPr>
              <a:t> pasienten </a:t>
            </a:r>
            <a:r>
              <a:rPr lang="nb-NO" altLang="nb-NO" sz="1200" dirty="0" err="1">
                <a:solidFill>
                  <a:srgbClr val="002060"/>
                </a:solidFill>
                <a:latin typeface="Verdana"/>
                <a:ea typeface="Verdana"/>
              </a:rPr>
              <a:t>sjølv</a:t>
            </a:r>
            <a:r>
              <a:rPr lang="nb-NO" altLang="nb-NO" sz="1200" dirty="0">
                <a:solidFill>
                  <a:srgbClr val="002060"/>
                </a:solidFill>
                <a:latin typeface="Verdana"/>
                <a:ea typeface="Verdana"/>
              </a:rPr>
              <a:t> om d-dimer prøva vert tatt og analysert på legevakta.</a:t>
            </a: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endParaRPr lang="nb-NO" altLang="nb-NO" sz="1200" dirty="0">
              <a:solidFill>
                <a:schemeClr val="tx1"/>
              </a:solidFill>
              <a:ea typeface="Verdana" panose="020B0604030504040204" pitchFamily="34" charset="0"/>
            </a:endParaRPr>
          </a:p>
          <a:p>
            <a:pPr eaLnBrk="1" hangingPunct="1">
              <a:buFontTx/>
              <a:buNone/>
            </a:pPr>
            <a:endParaRPr lang="nb-NO" altLang="nb-NO" sz="1200" dirty="0">
              <a:solidFill>
                <a:srgbClr val="0000FF"/>
              </a:solidFill>
              <a:ea typeface="Verdana" panose="020B0604030504040204" pitchFamily="34" charset="0"/>
            </a:endParaRPr>
          </a:p>
          <a:p>
            <a:pPr eaLnBrk="1" hangingPunct="1">
              <a:buFontTx/>
              <a:buNone/>
            </a:pPr>
            <a:endParaRPr lang="nb-NO" altLang="nb-NO" sz="1200" dirty="0">
              <a:solidFill>
                <a:schemeClr val="tx1"/>
              </a:solidFill>
            </a:endParaRPr>
          </a:p>
        </p:txBody>
      </p:sp>
    </p:spTree>
    <p:extLst>
      <p:ext uri="{BB962C8B-B14F-4D97-AF65-F5344CB8AC3E}">
        <p14:creationId xmlns:p14="http://schemas.microsoft.com/office/powerpoint/2010/main" val="4110160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p:txBody>
          <a:bodyPr/>
          <a:lstStyle>
            <a:lvl1pPr>
              <a:defRPr>
                <a:solidFill>
                  <a:schemeClr val="tx1"/>
                </a:solidFill>
                <a:latin typeface="Candara" charset="0"/>
                <a:ea typeface="ヒラギノ角ゴ Pro W3" charset="0"/>
                <a:cs typeface="ヒラギノ角ゴ Pro W3" charset="0"/>
              </a:defRPr>
            </a:lvl1pPr>
            <a:lvl2pPr marL="742950" indent="-285750">
              <a:defRPr>
                <a:solidFill>
                  <a:schemeClr val="tx1"/>
                </a:solidFill>
                <a:latin typeface="Candara" charset="0"/>
                <a:ea typeface="ヒラギノ角ゴ Pro W3" charset="0"/>
              </a:defRPr>
            </a:lvl2pPr>
            <a:lvl3pPr marL="1143000" indent="-228600">
              <a:defRPr>
                <a:solidFill>
                  <a:schemeClr val="tx1"/>
                </a:solidFill>
                <a:latin typeface="Candara" charset="0"/>
                <a:ea typeface="ヒラギノ角ゴ Pro W3" charset="0"/>
              </a:defRPr>
            </a:lvl3pPr>
            <a:lvl4pPr marL="1600200" indent="-228600">
              <a:defRPr>
                <a:solidFill>
                  <a:schemeClr val="tx1"/>
                </a:solidFill>
                <a:latin typeface="Candara" charset="0"/>
                <a:ea typeface="ヒラギノ角ゴ Pro W3" charset="0"/>
              </a:defRPr>
            </a:lvl4pPr>
            <a:lvl5pPr marL="2057400" indent="-228600">
              <a:defRPr>
                <a:solidFill>
                  <a:schemeClr val="tx1"/>
                </a:solidFill>
                <a:latin typeface="Candara" charset="0"/>
                <a:ea typeface="ヒラギノ角ゴ Pro W3" charset="0"/>
              </a:defRPr>
            </a:lvl5pPr>
            <a:lvl6pPr marL="2514600" indent="-228600" fontAlgn="base">
              <a:spcBef>
                <a:spcPct val="0"/>
              </a:spcBef>
              <a:spcAft>
                <a:spcPct val="0"/>
              </a:spcAft>
              <a:defRPr>
                <a:solidFill>
                  <a:schemeClr val="tx1"/>
                </a:solidFill>
                <a:latin typeface="Candara" charset="0"/>
                <a:ea typeface="ヒラギノ角ゴ Pro W3" charset="0"/>
              </a:defRPr>
            </a:lvl6pPr>
            <a:lvl7pPr marL="2971800" indent="-228600" fontAlgn="base">
              <a:spcBef>
                <a:spcPct val="0"/>
              </a:spcBef>
              <a:spcAft>
                <a:spcPct val="0"/>
              </a:spcAft>
              <a:defRPr>
                <a:solidFill>
                  <a:schemeClr val="tx1"/>
                </a:solidFill>
                <a:latin typeface="Candara" charset="0"/>
                <a:ea typeface="ヒラギノ角ゴ Pro W3" charset="0"/>
              </a:defRPr>
            </a:lvl7pPr>
            <a:lvl8pPr marL="3429000" indent="-228600" fontAlgn="base">
              <a:spcBef>
                <a:spcPct val="0"/>
              </a:spcBef>
              <a:spcAft>
                <a:spcPct val="0"/>
              </a:spcAft>
              <a:defRPr>
                <a:solidFill>
                  <a:schemeClr val="tx1"/>
                </a:solidFill>
                <a:latin typeface="Candara" charset="0"/>
                <a:ea typeface="ヒラギノ角ゴ Pro W3" charset="0"/>
              </a:defRPr>
            </a:lvl8pPr>
            <a:lvl9pPr marL="3886200" indent="-228600" fontAlgn="base">
              <a:spcBef>
                <a:spcPct val="0"/>
              </a:spcBef>
              <a:spcAft>
                <a:spcPct val="0"/>
              </a:spcAft>
              <a:defRPr>
                <a:solidFill>
                  <a:schemeClr val="tx1"/>
                </a:solidFill>
                <a:latin typeface="Candara" charset="0"/>
                <a:ea typeface="ヒラギノ角ゴ Pro W3" charset="0"/>
              </a:defRPr>
            </a:lvl9pPr>
          </a:lstStyle>
          <a:p>
            <a:fld id="{CA563005-9380-204B-B7DC-20CD34C8969D}" type="datetime1">
              <a:rPr lang="nb-NO" smtClean="0"/>
              <a:pPr/>
              <a:t>27.02.2023</a:t>
            </a:fld>
            <a:endParaRPr lang="en-US" dirty="0"/>
          </a:p>
        </p:txBody>
      </p:sp>
      <p:sp>
        <p:nvSpPr>
          <p:cNvPr id="17411" name="Slide Number Placeholder 3"/>
          <p:cNvSpPr>
            <a:spLocks noGrp="1"/>
          </p:cNvSpPr>
          <p:nvPr>
            <p:ph type="sldNum" sz="quarter" idx="11"/>
          </p:nvPr>
        </p:nvSpPr>
        <p:spPr/>
        <p:txBody>
          <a:bodyPr/>
          <a:lstStyle>
            <a:lvl1pPr>
              <a:defRPr>
                <a:solidFill>
                  <a:schemeClr val="tx1"/>
                </a:solidFill>
                <a:latin typeface="Candara" charset="0"/>
                <a:ea typeface="ヒラギノ角ゴ Pro W3" charset="0"/>
                <a:cs typeface="ヒラギノ角ゴ Pro W3" charset="0"/>
              </a:defRPr>
            </a:lvl1pPr>
            <a:lvl2pPr marL="742950" indent="-285750">
              <a:defRPr>
                <a:solidFill>
                  <a:schemeClr val="tx1"/>
                </a:solidFill>
                <a:latin typeface="Candara" charset="0"/>
                <a:ea typeface="ヒラギノ角ゴ Pro W3" charset="0"/>
              </a:defRPr>
            </a:lvl2pPr>
            <a:lvl3pPr marL="1143000" indent="-228600">
              <a:defRPr>
                <a:solidFill>
                  <a:schemeClr val="tx1"/>
                </a:solidFill>
                <a:latin typeface="Candara" charset="0"/>
                <a:ea typeface="ヒラギノ角ゴ Pro W3" charset="0"/>
              </a:defRPr>
            </a:lvl3pPr>
            <a:lvl4pPr marL="1600200" indent="-228600">
              <a:defRPr>
                <a:solidFill>
                  <a:schemeClr val="tx1"/>
                </a:solidFill>
                <a:latin typeface="Candara" charset="0"/>
                <a:ea typeface="ヒラギノ角ゴ Pro W3" charset="0"/>
              </a:defRPr>
            </a:lvl4pPr>
            <a:lvl5pPr marL="2057400" indent="-228600">
              <a:defRPr>
                <a:solidFill>
                  <a:schemeClr val="tx1"/>
                </a:solidFill>
                <a:latin typeface="Candara" charset="0"/>
                <a:ea typeface="ヒラギノ角ゴ Pro W3" charset="0"/>
              </a:defRPr>
            </a:lvl5pPr>
            <a:lvl6pPr marL="2514600" indent="-228600" fontAlgn="base">
              <a:spcBef>
                <a:spcPct val="0"/>
              </a:spcBef>
              <a:spcAft>
                <a:spcPct val="0"/>
              </a:spcAft>
              <a:defRPr>
                <a:solidFill>
                  <a:schemeClr val="tx1"/>
                </a:solidFill>
                <a:latin typeface="Candara" charset="0"/>
                <a:ea typeface="ヒラギノ角ゴ Pro W3" charset="0"/>
              </a:defRPr>
            </a:lvl6pPr>
            <a:lvl7pPr marL="2971800" indent="-228600" fontAlgn="base">
              <a:spcBef>
                <a:spcPct val="0"/>
              </a:spcBef>
              <a:spcAft>
                <a:spcPct val="0"/>
              </a:spcAft>
              <a:defRPr>
                <a:solidFill>
                  <a:schemeClr val="tx1"/>
                </a:solidFill>
                <a:latin typeface="Candara" charset="0"/>
                <a:ea typeface="ヒラギノ角ゴ Pro W3" charset="0"/>
              </a:defRPr>
            </a:lvl7pPr>
            <a:lvl8pPr marL="3429000" indent="-228600" fontAlgn="base">
              <a:spcBef>
                <a:spcPct val="0"/>
              </a:spcBef>
              <a:spcAft>
                <a:spcPct val="0"/>
              </a:spcAft>
              <a:defRPr>
                <a:solidFill>
                  <a:schemeClr val="tx1"/>
                </a:solidFill>
                <a:latin typeface="Candara" charset="0"/>
                <a:ea typeface="ヒラギノ角ゴ Pro W3" charset="0"/>
              </a:defRPr>
            </a:lvl8pPr>
            <a:lvl9pPr marL="3886200" indent="-228600" fontAlgn="base">
              <a:spcBef>
                <a:spcPct val="0"/>
              </a:spcBef>
              <a:spcAft>
                <a:spcPct val="0"/>
              </a:spcAft>
              <a:defRPr>
                <a:solidFill>
                  <a:schemeClr val="tx1"/>
                </a:solidFill>
                <a:latin typeface="Candara" charset="0"/>
                <a:ea typeface="ヒラギノ角ゴ Pro W3" charset="0"/>
              </a:defRPr>
            </a:lvl9pPr>
          </a:lstStyle>
          <a:p>
            <a:fld id="{9FE6989B-CBE5-6A45-AE48-53D7A24BBDE4}" type="slidenum">
              <a:rPr lang="en-US" smtClean="0"/>
              <a:pPr/>
              <a:t>4</a:t>
            </a:fld>
            <a:endParaRPr lang="en-US" dirty="0"/>
          </a:p>
        </p:txBody>
      </p:sp>
      <p:pic>
        <p:nvPicPr>
          <p:cNvPr id="2" name="Picture 4">
            <a:extLst>
              <a:ext uri="{FF2B5EF4-FFF2-40B4-BE49-F238E27FC236}">
                <a16:creationId xmlns:a16="http://schemas.microsoft.com/office/drawing/2014/main" id="{8E76F453-93F2-0A8F-E221-D1F80E1760BD}"/>
              </a:ext>
            </a:extLst>
          </p:cNvPr>
          <p:cNvPicPr>
            <a:picLocks noGrp="1" noChangeAspect="1"/>
          </p:cNvPicPr>
          <p:nvPr>
            <p:ph idx="1"/>
          </p:nvPr>
        </p:nvPicPr>
        <p:blipFill>
          <a:blip r:embed="rId2"/>
          <a:stretch>
            <a:fillRect/>
          </a:stretch>
        </p:blipFill>
        <p:spPr>
          <a:xfrm>
            <a:off x="278198" y="-2656"/>
            <a:ext cx="8361177" cy="4721328"/>
          </a:xfrm>
        </p:spPr>
      </p:pic>
    </p:spTree>
    <p:extLst>
      <p:ext uri="{BB962C8B-B14F-4D97-AF65-F5344CB8AC3E}">
        <p14:creationId xmlns:p14="http://schemas.microsoft.com/office/powerpoint/2010/main" val="9738003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n-NO" dirty="0"/>
              <a:t>Journalføring - dokumentasjon</a:t>
            </a:r>
          </a:p>
        </p:txBody>
      </p:sp>
      <p:sp>
        <p:nvSpPr>
          <p:cNvPr id="3" name="Plassholder for innhold 2"/>
          <p:cNvSpPr>
            <a:spLocks noGrp="1"/>
          </p:cNvSpPr>
          <p:nvPr>
            <p:ph idx="1"/>
          </p:nvPr>
        </p:nvSpPr>
        <p:spPr/>
        <p:txBody>
          <a:bodyPr>
            <a:normAutofit/>
          </a:bodyPr>
          <a:lstStyle/>
          <a:p>
            <a:pPr marL="0" indent="0">
              <a:buNone/>
            </a:pPr>
            <a:r>
              <a:rPr lang="nn-NO" altLang="nb-NO" sz="1200" b="1" dirty="0"/>
              <a:t>Helsepersonellova § 40</a:t>
            </a:r>
          </a:p>
          <a:p>
            <a:pPr marL="0" indent="0">
              <a:buNone/>
            </a:pPr>
            <a:r>
              <a:rPr lang="nn-NO" altLang="nb-NO" sz="1200" dirty="0"/>
              <a:t>«skal innehalde relevante og nødvendige opplysningar om pasienten og helsehjelpen…»</a:t>
            </a:r>
          </a:p>
          <a:p>
            <a:pPr marL="0" indent="0">
              <a:buNone/>
            </a:pPr>
            <a:r>
              <a:rPr lang="nn-NO" altLang="nb-NO" sz="1200" dirty="0"/>
              <a:t>«Journalen skal være lett å forstå for anna kvalifisert helsepersonell»</a:t>
            </a:r>
          </a:p>
          <a:p>
            <a:pPr marL="0" indent="0">
              <a:buNone/>
            </a:pPr>
            <a:endParaRPr lang="nn-NO" altLang="nb-NO" sz="1200" dirty="0"/>
          </a:p>
          <a:p>
            <a:pPr marL="0" indent="0">
              <a:buNone/>
            </a:pPr>
            <a:r>
              <a:rPr lang="nn-NO" altLang="nb-NO" sz="1200" b="1" dirty="0"/>
              <a:t>Journalforskrifta</a:t>
            </a:r>
          </a:p>
          <a:p>
            <a:pPr marL="0" indent="0">
              <a:buNone/>
            </a:pPr>
            <a:r>
              <a:rPr lang="nn-NO" altLang="nb-NO" sz="1200" dirty="0"/>
              <a:t>§ 7 – skrivast på norsk – dansk/svensk dersom forsvarlig</a:t>
            </a:r>
          </a:p>
          <a:p>
            <a:pPr marL="457200" lvl="1" indent="0">
              <a:buNone/>
            </a:pPr>
            <a:r>
              <a:rPr lang="nn-NO" altLang="nb-NO" sz="1200" dirty="0"/>
              <a:t>    - skrivast fortløpande etter at helsehjelp er gitt</a:t>
            </a:r>
          </a:p>
          <a:p>
            <a:pPr marL="457200" lvl="1" indent="0">
              <a:buNone/>
            </a:pPr>
            <a:endParaRPr lang="nn-NO" altLang="nb-NO" sz="1200" dirty="0"/>
          </a:p>
          <a:p>
            <a:pPr marL="0" indent="0">
              <a:buNone/>
            </a:pPr>
            <a:r>
              <a:rPr lang="nn-NO" altLang="nb-NO" sz="1200" dirty="0"/>
              <a:t>§ 8 – innhald </a:t>
            </a:r>
          </a:p>
          <a:p>
            <a:pPr marL="0" indent="0">
              <a:buNone/>
            </a:pPr>
            <a:r>
              <a:rPr lang="nn-NO" altLang="nb-NO" sz="1200" dirty="0"/>
              <a:t>         – identifiserande data om pasienten</a:t>
            </a:r>
          </a:p>
          <a:p>
            <a:pPr marL="0" indent="0">
              <a:buNone/>
            </a:pPr>
            <a:r>
              <a:rPr lang="nn-NO" altLang="nb-NO" sz="1200" dirty="0"/>
              <a:t>         -  når og korleis helsehjelp er gitt</a:t>
            </a:r>
          </a:p>
          <a:p>
            <a:pPr marL="0" indent="0">
              <a:buNone/>
            </a:pPr>
            <a:r>
              <a:rPr lang="nn-NO" altLang="nb-NO" sz="1200" dirty="0"/>
              <a:t>         -  bakgrunn for helsehjelp, beskriving av tilstand, diagnose,</a:t>
            </a:r>
          </a:p>
          <a:p>
            <a:pPr marL="0" indent="0">
              <a:buNone/>
            </a:pPr>
            <a:r>
              <a:rPr lang="nn-NO" altLang="nb-NO" sz="1200" dirty="0"/>
              <a:t>            funn, behandling, råd og innhald i disse, innsyn, med vidare</a:t>
            </a:r>
            <a:endParaRPr lang="nn-NO" sz="1200" dirty="0"/>
          </a:p>
        </p:txBody>
      </p:sp>
      <p:sp>
        <p:nvSpPr>
          <p:cNvPr id="4" name="Plassholder for dato 3"/>
          <p:cNvSpPr>
            <a:spLocks noGrp="1"/>
          </p:cNvSpPr>
          <p:nvPr>
            <p:ph type="dt" sz="half" idx="10"/>
          </p:nvPr>
        </p:nvSpPr>
        <p:spPr/>
        <p:txBody>
          <a:bodyPr/>
          <a:lstStyle/>
          <a:p>
            <a:fld id="{59C0D836-4D8B-2641-9391-97A72C5841ED}" type="datetime1">
              <a:rPr lang="nb-NO" smtClean="0">
                <a:solidFill>
                  <a:srgbClr val="003057"/>
                </a:solidFill>
              </a:rPr>
              <a:pPr/>
              <a:t>27.02.2023</a:t>
            </a:fld>
            <a:endParaRPr lang="en-US">
              <a:solidFill>
                <a:srgbClr val="003057"/>
              </a:solidFill>
            </a:endParaRPr>
          </a:p>
        </p:txBody>
      </p:sp>
      <p:sp>
        <p:nvSpPr>
          <p:cNvPr id="5" name="Plassholder for lysbildenummer 4"/>
          <p:cNvSpPr>
            <a:spLocks noGrp="1"/>
          </p:cNvSpPr>
          <p:nvPr>
            <p:ph type="sldNum" sz="quarter" idx="12"/>
          </p:nvPr>
        </p:nvSpPr>
        <p:spPr>
          <a:xfrm>
            <a:off x="788988"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solidFill>
                  <a:srgbClr val="003057"/>
                </a:solidFill>
              </a:rPr>
              <a:pPr/>
              <a:t>40</a:t>
            </a:fld>
            <a:endParaRPr lang="nn-NO">
              <a:solidFill>
                <a:srgbClr val="003057"/>
              </a:solidFill>
            </a:endParaRPr>
          </a:p>
        </p:txBody>
      </p:sp>
    </p:spTree>
    <p:extLst>
      <p:ext uri="{BB962C8B-B14F-4D97-AF65-F5344CB8AC3E}">
        <p14:creationId xmlns:p14="http://schemas.microsoft.com/office/powerpoint/2010/main" val="3159312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3057"/>
              </a:solidFill>
              <a:effectLst/>
              <a:uLnTx/>
              <a:uFillTx/>
              <a:latin typeface="Verdana"/>
              <a:ea typeface="+mn-ea"/>
              <a:cs typeface="+mn-cs"/>
            </a:endParaRPr>
          </a:p>
        </p:txBody>
      </p:sp>
      <p:sp>
        <p:nvSpPr>
          <p:cNvPr id="3" name="Plassholder for lysbildenummer 2"/>
          <p:cNvSpPr>
            <a:spLocks noGrp="1"/>
          </p:cNvSpPr>
          <p:nvPr>
            <p:ph type="sldNum" sz="quarter" idx="4294967295"/>
          </p:nvPr>
        </p:nvSpPr>
        <p:spPr>
          <a:xfrm>
            <a:off x="789006" y="4743855"/>
            <a:ext cx="990211" cy="273844"/>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207238C7-F4D7-2842-829D-06F27AC36144}" type="slidenum">
              <a:rPr kumimoji="0" lang="nn-NO" sz="700" b="0" i="0" u="none" strike="noStrike" kern="1200" cap="none" spc="0" normalizeH="0" baseline="0" noProof="0" smtClean="0">
                <a:ln>
                  <a:noFill/>
                </a:ln>
                <a:solidFill>
                  <a:srgbClr val="003057"/>
                </a:solidFill>
                <a:effectLst/>
                <a:uLnTx/>
                <a:uFillTx/>
                <a:latin typeface="Verdan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41</a:t>
            </a:fld>
            <a:endParaRPr kumimoji="0" lang="nn-NO" sz="700" b="0" i="0" u="none" strike="noStrike" kern="1200" cap="none" spc="0" normalizeH="0" baseline="0" noProof="0" dirty="0">
              <a:ln>
                <a:noFill/>
              </a:ln>
              <a:solidFill>
                <a:srgbClr val="003057"/>
              </a:solidFill>
              <a:effectLst/>
              <a:uLnTx/>
              <a:uFillTx/>
              <a:latin typeface="Verdana"/>
              <a:ea typeface="+mn-ea"/>
              <a:cs typeface="+mn-cs"/>
            </a:endParaRPr>
          </a:p>
        </p:txBody>
      </p:sp>
      <p:sp>
        <p:nvSpPr>
          <p:cNvPr id="5" name="TekstSylinder 4"/>
          <p:cNvSpPr txBox="1"/>
          <p:nvPr/>
        </p:nvSpPr>
        <p:spPr>
          <a:xfrm>
            <a:off x="481230" y="1340643"/>
            <a:ext cx="7856738" cy="2462213"/>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nn-NO" sz="1800" b="0" i="0" u="none" strike="noStrike" kern="1200" cap="none" spc="0" normalizeH="0" baseline="0" noProof="0" dirty="0">
              <a:ln>
                <a:noFill/>
              </a:ln>
              <a:solidFill>
                <a:srgbClr val="003057"/>
              </a:solidFill>
              <a:effectLst/>
              <a:uLnTx/>
              <a:uFillTx/>
              <a:latin typeface="Candara"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nn-NO" sz="3200" b="1" i="0" u="none" strike="noStrike" kern="1200" cap="none" spc="0" normalizeH="0" baseline="0" noProof="0" dirty="0">
                <a:ln>
                  <a:noFill/>
                </a:ln>
                <a:solidFill>
                  <a:srgbClr val="003057"/>
                </a:solidFill>
                <a:effectLst/>
                <a:uLnTx/>
                <a:uFillTx/>
                <a:latin typeface="Verdana" panose="020B0604030504040204" pitchFamily="34" charset="0"/>
                <a:ea typeface="Verdana" panose="020B0604030504040204" pitchFamily="34" charset="0"/>
                <a:cs typeface="Verdana" panose="020B0604030504040204" pitchFamily="34" charset="0"/>
              </a:rPr>
              <a:t>Helfo </a:t>
            </a:r>
          </a:p>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nn-NO" sz="1800" b="1" i="0" u="none" strike="noStrike" kern="1200" cap="none" spc="0" normalizeH="0" baseline="0" noProof="0" dirty="0">
              <a:ln>
                <a:noFill/>
              </a:ln>
              <a:solidFill>
                <a:srgbClr val="003057"/>
              </a:solidFill>
              <a:effectLst/>
              <a:uLnTx/>
              <a:uFillTx/>
              <a:latin typeface="Candara"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nn-NO" sz="1800" b="1" i="0" u="none" strike="noStrike" kern="1200" cap="none" spc="0" normalizeH="0" baseline="0" noProof="0" dirty="0" err="1">
                <a:ln>
                  <a:noFill/>
                </a:ln>
                <a:solidFill>
                  <a:srgbClr val="003057"/>
                </a:solidFill>
                <a:effectLst/>
                <a:uLnTx/>
                <a:uFillTx/>
                <a:latin typeface="Candara" charset="0"/>
              </a:rPr>
              <a:t>Tlf</a:t>
            </a:r>
            <a:r>
              <a:rPr kumimoji="0" lang="nn-NO" sz="1800" b="1" i="0" u="none" strike="noStrike" kern="1200" cap="none" spc="0" normalizeH="0" baseline="0" noProof="0" dirty="0">
                <a:ln>
                  <a:noFill/>
                </a:ln>
                <a:solidFill>
                  <a:srgbClr val="003057"/>
                </a:solidFill>
                <a:effectLst/>
                <a:uLnTx/>
                <a:uFillTx/>
                <a:latin typeface="Candara" charset="0"/>
              </a:rPr>
              <a:t> 815 70070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nn-NO" sz="1800" b="1" i="0" u="none" strike="noStrike" kern="1200" cap="none" spc="0" normalizeH="0" baseline="0" noProof="0" dirty="0">
                <a:ln>
                  <a:noFill/>
                </a:ln>
                <a:solidFill>
                  <a:srgbClr val="003057"/>
                </a:solidFill>
                <a:effectLst/>
                <a:uLnTx/>
                <a:uFillTx/>
                <a:latin typeface="Candara" charset="0"/>
                <a:hlinkClick r:id="rId3"/>
              </a:rPr>
              <a:t>post@helfo.no</a:t>
            </a:r>
            <a:endParaRPr kumimoji="0" lang="nn-NO" sz="1800" b="1" i="0" u="none" strike="noStrike" kern="1200" cap="none" spc="0" normalizeH="0" baseline="0" noProof="0" dirty="0">
              <a:ln>
                <a:noFill/>
              </a:ln>
              <a:solidFill>
                <a:srgbClr val="003057"/>
              </a:solidFill>
              <a:effectLst/>
              <a:uLnTx/>
              <a:uFillTx/>
              <a:latin typeface="Candara"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nn-NO" sz="1800" b="0" i="0" u="none" strike="noStrike" kern="1200" cap="none" spc="0" normalizeH="0" baseline="0" noProof="0" dirty="0">
              <a:ln>
                <a:noFill/>
              </a:ln>
              <a:solidFill>
                <a:srgbClr val="003057"/>
              </a:solidFill>
              <a:effectLst/>
              <a:uLnTx/>
              <a:uFillTx/>
              <a:latin typeface="Candara" charset="0"/>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nn-NO" sz="3200" b="1" i="0" u="none" strike="noStrike" kern="1200" cap="none" spc="0" normalizeH="0" baseline="0" noProof="0" dirty="0">
              <a:ln>
                <a:noFill/>
              </a:ln>
              <a:solidFill>
                <a:srgbClr val="003057"/>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0351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659877" y="584462"/>
            <a:ext cx="7939134" cy="3875043"/>
          </a:xfrm>
        </p:spPr>
        <p:txBody>
          <a:bodyPr>
            <a:normAutofit/>
          </a:bodyPr>
          <a:lstStyle/>
          <a:p>
            <a:pPr marL="0" indent="0">
              <a:buNone/>
            </a:pPr>
            <a:r>
              <a:rPr lang="nn-NO" sz="2400" dirty="0">
                <a:latin typeface="Verdana" panose="020B0604030504040204" pitchFamily="34" charset="0"/>
                <a:ea typeface="Verdana" panose="020B0604030504040204" pitchFamily="34" charset="0"/>
                <a:cs typeface="Verdana" panose="020B0604030504040204" pitchFamily="34" charset="0"/>
              </a:rPr>
              <a:t>Kven bestemmer kva som er rett bruk av takstane?</a:t>
            </a:r>
          </a:p>
          <a:p>
            <a:pPr lvl="1"/>
            <a:endParaRPr lang="nn-NO" sz="1500"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r>
              <a:rPr lang="nn-NO" sz="1200" dirty="0" err="1">
                <a:ea typeface="Verdana"/>
                <a:cs typeface="Verdana" panose="020B0604030504040204" pitchFamily="34" charset="0"/>
              </a:rPr>
              <a:t>Helfo</a:t>
            </a:r>
            <a:r>
              <a:rPr lang="nn-NO" sz="1200" dirty="0">
                <a:ea typeface="Verdana"/>
                <a:cs typeface="Verdana" panose="020B0604030504040204" pitchFamily="34" charset="0"/>
              </a:rPr>
              <a:t>? </a:t>
            </a:r>
            <a:r>
              <a:rPr lang="nn-NO" sz="1200" dirty="0" err="1">
                <a:ea typeface="Verdana"/>
                <a:cs typeface="Verdana" panose="020B0604030504040204" pitchFamily="34" charset="0"/>
              </a:rPr>
              <a:t>Legeforeninga</a:t>
            </a:r>
            <a:r>
              <a:rPr lang="nn-NO" sz="1200" dirty="0">
                <a:ea typeface="Verdana"/>
                <a:cs typeface="Verdana" panose="020B0604030504040204" pitchFamily="34" charset="0"/>
              </a:rPr>
              <a:t>? HOD? Du ?</a:t>
            </a:r>
            <a:endParaRPr lang="nn-NO" sz="1200" dirty="0">
              <a:latin typeface="Verdana" panose="020B0604030504040204" pitchFamily="34" charset="0"/>
              <a:ea typeface="Verdana" panose="020B0604030504040204" pitchFamily="34" charset="0"/>
              <a:cs typeface="Verdana" panose="020B0604030504040204" pitchFamily="34" charset="0"/>
            </a:endParaRPr>
          </a:p>
          <a:p>
            <a:pPr lvl="1"/>
            <a:endParaRPr lang="nn-NO" sz="1200"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nn-NO" sz="1200" dirty="0">
              <a:latin typeface="Verdana" panose="020B0604030504040204" pitchFamily="34" charset="0"/>
              <a:ea typeface="Verdana" panose="020B0604030504040204" pitchFamily="34" charset="0"/>
              <a:cs typeface="Verdana" panose="020B0604030504040204" pitchFamily="34" charset="0"/>
            </a:endParaRPr>
          </a:p>
          <a:p>
            <a:r>
              <a:rPr lang="nn-NO" sz="1200" dirty="0">
                <a:latin typeface="Verdana" panose="020B0604030504040204" pitchFamily="34" charset="0"/>
                <a:ea typeface="Verdana" panose="020B0604030504040204" pitchFamily="34" charset="0"/>
                <a:cs typeface="Verdana" panose="020B0604030504040204" pitchFamily="34" charset="0"/>
              </a:rPr>
              <a:t>Rett bruk av takstane vert bestemt i forhandlingane mellom HOD, Helsedirektoratet, RHF, KS og </a:t>
            </a:r>
            <a:r>
              <a:rPr lang="nn-NO" sz="1200" dirty="0" err="1">
                <a:latin typeface="Verdana" panose="020B0604030504040204" pitchFamily="34" charset="0"/>
                <a:ea typeface="Verdana" panose="020B0604030504040204" pitchFamily="34" charset="0"/>
                <a:cs typeface="Verdana" panose="020B0604030504040204" pitchFamily="34" charset="0"/>
              </a:rPr>
              <a:t>Legeforeninga</a:t>
            </a:r>
            <a:endParaRPr lang="nn-NO" sz="1200" dirty="0">
              <a:latin typeface="Verdana" panose="020B0604030504040204" pitchFamily="34" charset="0"/>
              <a:ea typeface="Verdana" panose="020B0604030504040204" pitchFamily="34" charset="0"/>
              <a:cs typeface="Verdana" panose="020B0604030504040204" pitchFamily="34" charset="0"/>
            </a:endParaRPr>
          </a:p>
          <a:p>
            <a:endParaRPr lang="nn-NO" sz="1200" dirty="0">
              <a:latin typeface="Verdana" panose="020B0604030504040204" pitchFamily="34" charset="0"/>
              <a:ea typeface="Verdana" panose="020B0604030504040204" pitchFamily="34" charset="0"/>
              <a:cs typeface="Verdana" panose="020B0604030504040204" pitchFamily="34" charset="0"/>
            </a:endParaRPr>
          </a:p>
          <a:p>
            <a:r>
              <a:rPr lang="nn-NO" sz="1200" dirty="0">
                <a:latin typeface="Verdana" panose="020B0604030504040204" pitchFamily="34" charset="0"/>
                <a:ea typeface="Verdana" panose="020B0604030504040204" pitchFamily="34" charset="0"/>
                <a:cs typeface="Verdana" panose="020B0604030504040204" pitchFamily="34" charset="0"/>
              </a:rPr>
              <a:t>Eventuelle tolkingsspørsmål skal avklarast i forhandlingane mellom partane</a:t>
            </a:r>
            <a:br>
              <a:rPr lang="nn-NO" sz="1200" dirty="0">
                <a:latin typeface="Verdana" panose="020B0604030504040204" pitchFamily="34" charset="0"/>
                <a:ea typeface="Verdana" panose="020B0604030504040204" pitchFamily="34" charset="0"/>
                <a:cs typeface="Verdana" panose="020B0604030504040204" pitchFamily="34" charset="0"/>
              </a:rPr>
            </a:br>
            <a:endParaRPr lang="nn-NO" sz="1200" dirty="0">
              <a:latin typeface="Verdana" panose="020B0604030504040204" pitchFamily="34" charset="0"/>
              <a:ea typeface="Verdana" panose="020B0604030504040204" pitchFamily="34" charset="0"/>
              <a:cs typeface="Verdana" panose="020B0604030504040204" pitchFamily="34" charset="0"/>
            </a:endParaRPr>
          </a:p>
          <a:p>
            <a:r>
              <a:rPr lang="nn-NO" sz="1200" dirty="0">
                <a:latin typeface="Verdana" panose="020B0604030504040204" pitchFamily="34" charset="0"/>
                <a:ea typeface="Verdana" panose="020B0604030504040204" pitchFamily="34" charset="0"/>
                <a:cs typeface="Verdana" panose="020B0604030504040204" pitchFamily="34" charset="0"/>
              </a:rPr>
              <a:t>Helfo og </a:t>
            </a:r>
            <a:r>
              <a:rPr lang="nn-NO" sz="1200" dirty="0" err="1">
                <a:latin typeface="Verdana" panose="020B0604030504040204" pitchFamily="34" charset="0"/>
                <a:ea typeface="Verdana" panose="020B0604030504040204" pitchFamily="34" charset="0"/>
                <a:cs typeface="Verdana" panose="020B0604030504040204" pitchFamily="34" charset="0"/>
              </a:rPr>
              <a:t>Legeforeninga</a:t>
            </a:r>
            <a:r>
              <a:rPr lang="nn-NO" sz="1200" dirty="0">
                <a:latin typeface="Verdana" panose="020B0604030504040204" pitchFamily="34" charset="0"/>
                <a:ea typeface="Verdana" panose="020B0604030504040204" pitchFamily="34" charset="0"/>
                <a:cs typeface="Verdana" panose="020B0604030504040204" pitchFamily="34" charset="0"/>
              </a:rPr>
              <a:t> har 2 samhandlingsmøter per år, der ein også kan ta opp ulike problem/avklaringar</a:t>
            </a:r>
          </a:p>
          <a:p>
            <a:pPr marL="457200" lvl="1" indent="0">
              <a:buNone/>
            </a:pPr>
            <a:endParaRPr lang="nn-NO" sz="1500" dirty="0"/>
          </a:p>
          <a:p>
            <a:endParaRPr lang="nb-NO" altLang="nb-NO" sz="1200" dirty="0">
              <a:latin typeface="Verdana" panose="020B0604030504040204" pitchFamily="34" charset="0"/>
              <a:ea typeface="Verdana" panose="020B0604030504040204" pitchFamily="34" charset="0"/>
              <a:cs typeface="Verdana" panose="020B0604030504040204" pitchFamily="34" charset="0"/>
            </a:endParaRPr>
          </a:p>
          <a:p>
            <a:endParaRPr lang="nb-NO" altLang="nb-NO" sz="1200" dirty="0">
              <a:latin typeface="Verdana" panose="020B0604030504040204" pitchFamily="34" charset="0"/>
              <a:ea typeface="Verdana" panose="020B0604030504040204" pitchFamily="34" charset="0"/>
              <a:cs typeface="Verdana" panose="020B0604030504040204" pitchFamily="34" charset="0"/>
            </a:endParaRPr>
          </a:p>
          <a:p>
            <a:endParaRPr lang="nn-NO" dirty="0"/>
          </a:p>
          <a:p>
            <a:pPr marL="457200" lvl="1" indent="0">
              <a:buNone/>
            </a:pPr>
            <a:endParaRPr lang="nn-NO" sz="1200" dirty="0"/>
          </a:p>
        </p:txBody>
      </p:sp>
      <p:sp>
        <p:nvSpPr>
          <p:cNvPr id="4" name="Plassholder for dato 3"/>
          <p:cNvSpPr>
            <a:spLocks noGrp="1"/>
          </p:cNvSpPr>
          <p:nvPr>
            <p:ph type="dt" sz="half" idx="10"/>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59C0D836-4D8B-2641-9391-97A72C5841ED}" type="datetime1">
              <a:rPr kumimoji="0" lang="nb-NO" sz="1200" b="0" i="0" u="none" strike="noStrike" kern="1200" cap="none" spc="0" normalizeH="0" baseline="0" noProof="0" smtClean="0">
                <a:ln>
                  <a:noFill/>
                </a:ln>
                <a:solidFill>
                  <a:prstClr val="black">
                    <a:tint val="75000"/>
                  </a:prstClr>
                </a:solidFill>
                <a:effectLst/>
                <a:uLnTx/>
                <a:uFillTx/>
                <a:latin typeface="Candara" charset="0"/>
              </a:rPr>
              <a:pPr marL="0" marR="0" lvl="0" indent="0" algn="l" defTabSz="457200" rtl="0" eaLnBrk="1" fontAlgn="base" latinLnBrk="0" hangingPunct="1">
                <a:lnSpc>
                  <a:spcPct val="100000"/>
                </a:lnSpc>
                <a:spcBef>
                  <a:spcPct val="0"/>
                </a:spcBef>
                <a:spcAft>
                  <a:spcPct val="0"/>
                </a:spcAft>
                <a:buClrTx/>
                <a:buSzTx/>
                <a:buFontTx/>
                <a:buNone/>
                <a:tabLst/>
                <a:defRPr/>
              </a:pPr>
              <a:t>27.02.2023</a:t>
            </a:fld>
            <a:endParaRPr kumimoji="0" lang="en-US" sz="1200" b="0" i="0" u="none" strike="noStrike" kern="1200" cap="none" spc="0" normalizeH="0" baseline="0" noProof="0" dirty="0">
              <a:ln>
                <a:noFill/>
              </a:ln>
              <a:solidFill>
                <a:prstClr val="black">
                  <a:tint val="75000"/>
                </a:prstClr>
              </a:solidFill>
              <a:effectLst/>
              <a:uLnTx/>
              <a:uFillTx/>
              <a:latin typeface="Candara" charset="0"/>
            </a:endParaRPr>
          </a:p>
        </p:txBody>
      </p:sp>
      <p:sp>
        <p:nvSpPr>
          <p:cNvPr id="5" name="Plassholder for lysbildenummer 4"/>
          <p:cNvSpPr>
            <a:spLocks noGrp="1"/>
          </p:cNvSpPr>
          <p:nvPr>
            <p:ph type="sldNum" sz="quarter" idx="12"/>
          </p:nvPr>
        </p:nvSpPr>
        <p:spPr>
          <a:xfrm>
            <a:off x="789006"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11A6A33-C976-C349-A6B3-70F33A333BA4}" type="slidenum">
              <a:rPr lang="nb-NO" smtClean="0"/>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nb-NO" sz="1200" b="0" i="0" u="none" strike="noStrike" kern="1200" cap="none" spc="0" normalizeH="0" baseline="0" noProof="0">
              <a:ln>
                <a:noFill/>
              </a:ln>
              <a:solidFill>
                <a:prstClr val="black">
                  <a:tint val="75000"/>
                </a:prstClr>
              </a:solidFill>
              <a:effectLst/>
              <a:uLnTx/>
              <a:uFillTx/>
              <a:latin typeface="Candara" charset="0"/>
            </a:endParaRPr>
          </a:p>
        </p:txBody>
      </p:sp>
    </p:spTree>
    <p:extLst>
      <p:ext uri="{BB962C8B-B14F-4D97-AF65-F5344CB8AC3E}">
        <p14:creationId xmlns:p14="http://schemas.microsoft.com/office/powerpoint/2010/main" val="3473100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A57EC2-C284-510C-0F28-7C4CBC2B4BB2}"/>
              </a:ext>
            </a:extLst>
          </p:cNvPr>
          <p:cNvSpPr>
            <a:spLocks noGrp="1"/>
          </p:cNvSpPr>
          <p:nvPr>
            <p:ph type="title"/>
          </p:nvPr>
        </p:nvSpPr>
        <p:spPr/>
        <p:txBody>
          <a:bodyPr/>
          <a:lstStyle/>
          <a:p>
            <a:pPr algn="ctr"/>
            <a:r>
              <a:rPr lang="nn-NO" dirty="0"/>
              <a:t>Avtale om direkte oppgjer med Helfo</a:t>
            </a:r>
          </a:p>
        </p:txBody>
      </p:sp>
      <p:sp>
        <p:nvSpPr>
          <p:cNvPr id="3" name="Plassholder for innhold 2">
            <a:extLst>
              <a:ext uri="{FF2B5EF4-FFF2-40B4-BE49-F238E27FC236}">
                <a16:creationId xmlns:a16="http://schemas.microsoft.com/office/drawing/2014/main" id="{82BC0063-0FFC-1BB4-E8D0-AD26230636A3}"/>
              </a:ext>
            </a:extLst>
          </p:cNvPr>
          <p:cNvSpPr>
            <a:spLocks noGrp="1"/>
          </p:cNvSpPr>
          <p:nvPr>
            <p:ph idx="1"/>
          </p:nvPr>
        </p:nvSpPr>
        <p:spPr/>
        <p:txBody>
          <a:bodyPr/>
          <a:lstStyle/>
          <a:p>
            <a:pPr marL="0" indent="0">
              <a:buNone/>
            </a:pPr>
            <a:endParaRPr lang="nn-NO" dirty="0"/>
          </a:p>
          <a:p>
            <a:pPr marL="0" indent="0">
              <a:buNone/>
            </a:pPr>
            <a:r>
              <a:rPr lang="nn-NO" dirty="0"/>
              <a:t>Husk at alle legar som skal ha utbetalt refusjon MÅ inngå avtale med Helfo FØR dei har si første legevakt.</a:t>
            </a:r>
          </a:p>
          <a:p>
            <a:pPr marL="0" indent="0">
              <a:buNone/>
            </a:pPr>
            <a:endParaRPr lang="nn-NO" dirty="0"/>
          </a:p>
          <a:p>
            <a:pPr marL="0" indent="0">
              <a:buNone/>
            </a:pPr>
            <a:r>
              <a:rPr lang="nn-NO" dirty="0"/>
              <a:t>Fastlønte legevakter må melde inn opplysningane om nye legar før legen startar å praktisere</a:t>
            </a:r>
          </a:p>
          <a:p>
            <a:pPr marL="0" indent="0">
              <a:buNone/>
            </a:pPr>
            <a:endParaRPr lang="nn-NO" dirty="0"/>
          </a:p>
        </p:txBody>
      </p:sp>
      <p:sp>
        <p:nvSpPr>
          <p:cNvPr id="4" name="Plassholder for dato 3">
            <a:extLst>
              <a:ext uri="{FF2B5EF4-FFF2-40B4-BE49-F238E27FC236}">
                <a16:creationId xmlns:a16="http://schemas.microsoft.com/office/drawing/2014/main" id="{38885384-FDE9-6DB6-1B8D-72E71C77CFC6}"/>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D4A3F4B4-E49B-37E5-F229-8A98C0D5E09A}"/>
              </a:ext>
            </a:extLst>
          </p:cNvPr>
          <p:cNvSpPr>
            <a:spLocks noGrp="1"/>
          </p:cNvSpPr>
          <p:nvPr>
            <p:ph type="sldNum" sz="quarter" idx="11"/>
          </p:nvPr>
        </p:nvSpPr>
        <p:spPr/>
        <p:txBody>
          <a:bodyPr/>
          <a:lstStyle/>
          <a:p>
            <a:pPr>
              <a:defRPr/>
            </a:pPr>
            <a:fld id="{1F96BEB5-9B3A-4F47-934E-7029C6AC77DC}" type="slidenum">
              <a:rPr lang="en-US" smtClean="0"/>
              <a:pPr>
                <a:defRPr/>
              </a:pPr>
              <a:t>6</a:t>
            </a:fld>
            <a:endParaRPr lang="en-US" dirty="0"/>
          </a:p>
        </p:txBody>
      </p:sp>
    </p:spTree>
    <p:extLst>
      <p:ext uri="{BB962C8B-B14F-4D97-AF65-F5344CB8AC3E}">
        <p14:creationId xmlns:p14="http://schemas.microsoft.com/office/powerpoint/2010/main" val="3847891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5A9B47-3C69-469B-B234-DC723B06B918}"/>
              </a:ext>
            </a:extLst>
          </p:cNvPr>
          <p:cNvSpPr>
            <a:spLocks noGrp="1"/>
          </p:cNvSpPr>
          <p:nvPr>
            <p:ph type="title"/>
          </p:nvPr>
        </p:nvSpPr>
        <p:spPr/>
        <p:txBody>
          <a:bodyPr/>
          <a:lstStyle/>
          <a:p>
            <a:r>
              <a:rPr lang="nn-NO" dirty="0"/>
              <a:t>Diagnosar</a:t>
            </a:r>
          </a:p>
        </p:txBody>
      </p:sp>
      <p:sp>
        <p:nvSpPr>
          <p:cNvPr id="3" name="Plassholder for innhold 2">
            <a:extLst>
              <a:ext uri="{FF2B5EF4-FFF2-40B4-BE49-F238E27FC236}">
                <a16:creationId xmlns:a16="http://schemas.microsoft.com/office/drawing/2014/main" id="{8C85CF4A-A329-444E-A7C5-13275A769736}"/>
              </a:ext>
            </a:extLst>
          </p:cNvPr>
          <p:cNvSpPr>
            <a:spLocks noGrp="1"/>
          </p:cNvSpPr>
          <p:nvPr>
            <p:ph idx="1"/>
          </p:nvPr>
        </p:nvSpPr>
        <p:spPr/>
        <p:txBody>
          <a:bodyPr/>
          <a:lstStyle/>
          <a:p>
            <a:r>
              <a:rPr lang="nn-NO" sz="1200" dirty="0"/>
              <a:t>Primært skal det brukast ei sjukdomsdiagnose (70-99)</a:t>
            </a:r>
          </a:p>
          <a:p>
            <a:endParaRPr lang="nn-NO" sz="1200" dirty="0"/>
          </a:p>
          <a:p>
            <a:r>
              <a:rPr lang="nn-NO" sz="1200" dirty="0"/>
              <a:t>Dersom det ikkje er </a:t>
            </a:r>
            <a:r>
              <a:rPr lang="nn-NO" sz="1200" dirty="0" err="1"/>
              <a:t>mulig</a:t>
            </a:r>
            <a:r>
              <a:rPr lang="nn-NO" sz="1200" dirty="0"/>
              <a:t> å sette ei sjukdomsdiagnose skal ein sekundært bruke ei symptomdiagnose (1-29)</a:t>
            </a:r>
          </a:p>
          <a:p>
            <a:endParaRPr lang="nn-NO" sz="1200" dirty="0"/>
          </a:p>
          <a:p>
            <a:r>
              <a:rPr lang="nn-NO" sz="1200" dirty="0"/>
              <a:t>På rekninga skal dei sjukdomar/symptom/plager som er grunnlaget for takstbruken kodast.</a:t>
            </a:r>
          </a:p>
          <a:p>
            <a:pPr lvl="1"/>
            <a:r>
              <a:rPr lang="nn-NO" sz="1200" dirty="0"/>
              <a:t>Hovuddiagnosen først</a:t>
            </a:r>
          </a:p>
          <a:p>
            <a:endParaRPr lang="nn-NO" sz="1200" dirty="0"/>
          </a:p>
          <a:p>
            <a:r>
              <a:rPr lang="nn-NO" sz="1200" dirty="0"/>
              <a:t>Alle </a:t>
            </a:r>
            <a:r>
              <a:rPr lang="nn-NO" sz="1200" dirty="0" err="1"/>
              <a:t>diagnoser</a:t>
            </a:r>
            <a:r>
              <a:rPr lang="nn-NO" sz="1200" dirty="0"/>
              <a:t> som vert ført opp på rekninga vert med ved innsending av oppgjer til Helfo</a:t>
            </a:r>
          </a:p>
        </p:txBody>
      </p:sp>
      <p:sp>
        <p:nvSpPr>
          <p:cNvPr id="4" name="Plassholder for dato 3">
            <a:extLst>
              <a:ext uri="{FF2B5EF4-FFF2-40B4-BE49-F238E27FC236}">
                <a16:creationId xmlns:a16="http://schemas.microsoft.com/office/drawing/2014/main" id="{E2BA8165-4515-4E3A-BEF7-0F0D0F382088}"/>
              </a:ext>
            </a:extLst>
          </p:cNvPr>
          <p:cNvSpPr>
            <a:spLocks noGrp="1"/>
          </p:cNvSpPr>
          <p:nvPr>
            <p:ph type="dt" sz="half" idx="10"/>
          </p:nvPr>
        </p:nvSpPr>
        <p:spPr/>
        <p:txBody>
          <a:bodyPr/>
          <a:lstStyle/>
          <a:p>
            <a:pPr>
              <a:defRPr/>
            </a:pPr>
            <a:endParaRPr lang="en-US" dirty="0"/>
          </a:p>
        </p:txBody>
      </p:sp>
      <p:sp>
        <p:nvSpPr>
          <p:cNvPr id="5" name="Plassholder for lysbildenummer 4">
            <a:extLst>
              <a:ext uri="{FF2B5EF4-FFF2-40B4-BE49-F238E27FC236}">
                <a16:creationId xmlns:a16="http://schemas.microsoft.com/office/drawing/2014/main" id="{30BB7F84-DB33-47D8-9AD0-35CB8505C366}"/>
              </a:ext>
            </a:extLst>
          </p:cNvPr>
          <p:cNvSpPr>
            <a:spLocks noGrp="1"/>
          </p:cNvSpPr>
          <p:nvPr>
            <p:ph type="sldNum" sz="quarter" idx="11"/>
          </p:nvPr>
        </p:nvSpPr>
        <p:spPr/>
        <p:txBody>
          <a:bodyPr/>
          <a:lstStyle/>
          <a:p>
            <a:pPr>
              <a:defRPr/>
            </a:pPr>
            <a:fld id="{1F96BEB5-9B3A-4F47-934E-7029C6AC77DC}" type="slidenum">
              <a:rPr lang="en-US" smtClean="0"/>
              <a:pPr>
                <a:defRPr/>
              </a:pPr>
              <a:t>7</a:t>
            </a:fld>
            <a:endParaRPr lang="en-US" dirty="0"/>
          </a:p>
        </p:txBody>
      </p:sp>
    </p:spTree>
    <p:extLst>
      <p:ext uri="{BB962C8B-B14F-4D97-AF65-F5344CB8AC3E}">
        <p14:creationId xmlns:p14="http://schemas.microsoft.com/office/powerpoint/2010/main" val="793424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CF666E-7196-4F7C-BD3E-6D961E521A17}"/>
              </a:ext>
            </a:extLst>
          </p:cNvPr>
          <p:cNvSpPr>
            <a:spLocks noGrp="1"/>
          </p:cNvSpPr>
          <p:nvPr>
            <p:ph type="title"/>
          </p:nvPr>
        </p:nvSpPr>
        <p:spPr/>
        <p:txBody>
          <a:bodyPr>
            <a:normAutofit/>
          </a:bodyPr>
          <a:lstStyle/>
          <a:p>
            <a:r>
              <a:rPr lang="nn-NO" dirty="0"/>
              <a:t>Skriving av rekningar/takstar og innsending av oppgjer</a:t>
            </a:r>
          </a:p>
        </p:txBody>
      </p:sp>
      <p:sp>
        <p:nvSpPr>
          <p:cNvPr id="3" name="Plassholder for innhold 2">
            <a:extLst>
              <a:ext uri="{FF2B5EF4-FFF2-40B4-BE49-F238E27FC236}">
                <a16:creationId xmlns:a16="http://schemas.microsoft.com/office/drawing/2014/main" id="{8F34D56C-B563-431F-AD51-414C4AF47A93}"/>
              </a:ext>
            </a:extLst>
          </p:cNvPr>
          <p:cNvSpPr>
            <a:spLocks noGrp="1"/>
          </p:cNvSpPr>
          <p:nvPr>
            <p:ph idx="1"/>
          </p:nvPr>
        </p:nvSpPr>
        <p:spPr>
          <a:xfrm>
            <a:off x="528145" y="1458310"/>
            <a:ext cx="8070865" cy="3001195"/>
          </a:xfrm>
        </p:spPr>
        <p:txBody>
          <a:bodyPr>
            <a:normAutofit lnSpcReduction="10000"/>
          </a:bodyPr>
          <a:lstStyle/>
          <a:p>
            <a:r>
              <a:rPr lang="nn-NO" sz="1200" dirty="0"/>
              <a:t>Viktig at det er korrekt dato og klokkeslett på rekningane</a:t>
            </a:r>
          </a:p>
          <a:p>
            <a:pPr lvl="1"/>
            <a:r>
              <a:rPr lang="nn-NO" sz="1200" dirty="0"/>
              <a:t>Vert dei skrive i ettertid av kontakt med pasient, må ein endre dato og klokkeslett til faktisk kontakttidspunkt</a:t>
            </a:r>
          </a:p>
          <a:p>
            <a:pPr lvl="1"/>
            <a:endParaRPr lang="nn-NO" sz="1200" dirty="0"/>
          </a:p>
          <a:p>
            <a:pPr>
              <a:buClr>
                <a:srgbClr val="71C5E8"/>
              </a:buClr>
            </a:pPr>
            <a:r>
              <a:rPr lang="nn-NO" sz="1200" dirty="0">
                <a:cs typeface="+mn-cs"/>
              </a:rPr>
              <a:t>På fastløna legevakt der kravet vert sendt inn samla, og ikkje per lege, så skal </a:t>
            </a:r>
            <a:r>
              <a:rPr lang="nn-NO" sz="1200" b="1" dirty="0">
                <a:cs typeface="+mn-cs"/>
              </a:rPr>
              <a:t>behandlande/vakthavande lege </a:t>
            </a:r>
            <a:r>
              <a:rPr lang="nn-NO" sz="1200" dirty="0">
                <a:cs typeface="+mn-cs"/>
              </a:rPr>
              <a:t>sitt namn gå fram av rekningane</a:t>
            </a:r>
          </a:p>
          <a:p>
            <a:pPr lvl="1">
              <a:buClr>
                <a:srgbClr val="71C5E8"/>
              </a:buClr>
            </a:pPr>
            <a:endParaRPr lang="nn-NO" sz="1200" dirty="0"/>
          </a:p>
          <a:p>
            <a:r>
              <a:rPr lang="nn-NO" sz="1200" dirty="0"/>
              <a:t>Rekningane/oppgjeret skal sendast Helfo minimum 2 gongar i månaden/kvar 14 dag</a:t>
            </a:r>
          </a:p>
          <a:p>
            <a:pPr lvl="1"/>
            <a:r>
              <a:rPr lang="nn-NO" sz="1200" dirty="0"/>
              <a:t>Pasient skal sleppe å vente lenge på å få eigenandel </a:t>
            </a:r>
            <a:r>
              <a:rPr lang="nn-NO" sz="1200" dirty="0" err="1"/>
              <a:t>tellande</a:t>
            </a:r>
            <a:r>
              <a:rPr lang="nn-NO" sz="1200" dirty="0"/>
              <a:t> med i frikortgrunnlaget </a:t>
            </a:r>
          </a:p>
          <a:p>
            <a:pPr lvl="1"/>
            <a:endParaRPr lang="nn-NO" sz="1200" dirty="0"/>
          </a:p>
          <a:p>
            <a:r>
              <a:rPr lang="nn-NO" sz="1200" dirty="0"/>
              <a:t>Avviste rekningar kan/skal korrigerast og sendast til Helfo på nytt</a:t>
            </a:r>
          </a:p>
          <a:p>
            <a:endParaRPr lang="nn-NO" sz="1200" dirty="0"/>
          </a:p>
          <a:p>
            <a:endParaRPr lang="nn-NO" sz="1200" dirty="0"/>
          </a:p>
          <a:p>
            <a:endParaRPr lang="nn-NO" sz="1200" dirty="0"/>
          </a:p>
          <a:p>
            <a:pPr marL="0" indent="0">
              <a:buNone/>
            </a:pPr>
            <a:r>
              <a:rPr lang="nn-NO" sz="1200" dirty="0"/>
              <a:t>Les meir på </a:t>
            </a:r>
            <a:r>
              <a:rPr lang="nn-NO" sz="1200" dirty="0">
                <a:hlinkClick r:id="rId3"/>
              </a:rPr>
              <a:t>Helfo.no </a:t>
            </a:r>
            <a:r>
              <a:rPr lang="nn-NO" sz="1200" dirty="0"/>
              <a:t>om innsending av oppgjer </a:t>
            </a:r>
          </a:p>
          <a:p>
            <a:endParaRPr lang="nn-NO" sz="1400" dirty="0"/>
          </a:p>
          <a:p>
            <a:endParaRPr lang="nn-NO" sz="1400" dirty="0"/>
          </a:p>
          <a:p>
            <a:pPr marL="457200" lvl="1" indent="0">
              <a:buNone/>
            </a:pPr>
            <a:endParaRPr lang="nn-NO" sz="1400" dirty="0"/>
          </a:p>
          <a:p>
            <a:pPr marL="457200" lvl="1" indent="0">
              <a:buNone/>
            </a:pPr>
            <a:endParaRPr lang="nn-NO" sz="1400" dirty="0"/>
          </a:p>
        </p:txBody>
      </p:sp>
      <p:sp>
        <p:nvSpPr>
          <p:cNvPr id="4" name="Plassholder for dato 3">
            <a:extLst>
              <a:ext uri="{FF2B5EF4-FFF2-40B4-BE49-F238E27FC236}">
                <a16:creationId xmlns:a16="http://schemas.microsoft.com/office/drawing/2014/main" id="{952EFDE2-1CFF-4D8E-BC4F-2B43AFFE4D9B}"/>
              </a:ext>
            </a:extLst>
          </p:cNvPr>
          <p:cNvSpPr>
            <a:spLocks noGrp="1"/>
          </p:cNvSpPr>
          <p:nvPr>
            <p:ph type="dt" sz="half" idx="10"/>
          </p:nvPr>
        </p:nvSpPr>
        <p:spPr/>
        <p:txBody>
          <a:bodyPr/>
          <a:lstStyle/>
          <a:p>
            <a:fld id="{59C0D836-4D8B-2641-9391-97A72C5841ED}" type="datetime1">
              <a:rPr lang="nb-NO" smtClean="0"/>
              <a:t>27.02.2023</a:t>
            </a:fld>
            <a:endParaRPr lang="en-US"/>
          </a:p>
        </p:txBody>
      </p:sp>
      <p:sp>
        <p:nvSpPr>
          <p:cNvPr id="5" name="Plassholder for lysbildenummer 4">
            <a:extLst>
              <a:ext uri="{FF2B5EF4-FFF2-40B4-BE49-F238E27FC236}">
                <a16:creationId xmlns:a16="http://schemas.microsoft.com/office/drawing/2014/main" id="{EDC74C4F-AF2D-471E-A78D-7E8DC816BB3B}"/>
              </a:ext>
            </a:extLst>
          </p:cNvPr>
          <p:cNvSpPr>
            <a:spLocks noGrp="1"/>
          </p:cNvSpPr>
          <p:nvPr>
            <p:ph type="sldNum" sz="quarter" idx="12"/>
          </p:nvPr>
        </p:nvSpPr>
        <p:spPr>
          <a:xfrm>
            <a:off x="789006" y="4743855"/>
            <a:ext cx="990211" cy="273844"/>
          </a:xfrm>
          <a:prstGeom prst="rect">
            <a:avLst/>
          </a:prstGeom>
        </p:spPr>
        <p:txBody>
          <a:bodyPr vert="horz" lIns="0" tIns="0" rIns="0" bIns="0" rtlCol="0" anchor="t" anchorCtr="0"/>
          <a:lstStyle>
            <a:defPPr>
              <a:defRPr lang="en-US"/>
            </a:defPPr>
            <a:lvl1pPr marL="0" algn="l" defTabSz="457200" rtl="0" eaLnBrk="1" latinLnBrk="0" hangingPunct="1">
              <a:defRPr sz="700" kern="1200">
                <a:solidFill>
                  <a:schemeClr val="tx1"/>
                </a:solidFill>
                <a:latin typeface="Verdan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11A6A33-C976-C349-A6B3-70F33A333BA4}" type="slidenum">
              <a:rPr lang="nb-NO" smtClean="0"/>
              <a:pPr/>
              <a:t>8</a:t>
            </a:fld>
            <a:endParaRPr lang="nb-NO"/>
          </a:p>
        </p:txBody>
      </p:sp>
    </p:spTree>
    <p:extLst>
      <p:ext uri="{BB962C8B-B14F-4D97-AF65-F5344CB8AC3E}">
        <p14:creationId xmlns:p14="http://schemas.microsoft.com/office/powerpoint/2010/main" val="35442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lgn="l"/>
            <a:r>
              <a:rPr lang="nn-NO" sz="2400" b="1" dirty="0">
                <a:latin typeface="Verdana" pitchFamily="34" charset="0"/>
                <a:ea typeface="ＭＳ Ｐゴシック" charset="-128"/>
                <a:cs typeface="Verdana" pitchFamily="34" charset="0"/>
              </a:rPr>
              <a:t>Takst 1ad / 1ak</a:t>
            </a:r>
            <a:br>
              <a:rPr lang="nn-NO" sz="2400" b="1" dirty="0">
                <a:latin typeface="Verdana" pitchFamily="34" charset="0"/>
                <a:ea typeface="ＭＳ Ｐゴシック" charset="-128"/>
                <a:cs typeface="Verdana" pitchFamily="34" charset="0"/>
              </a:rPr>
            </a:br>
            <a:endParaRPr lang="nn-NO" sz="2400" b="1" dirty="0"/>
          </a:p>
        </p:txBody>
      </p:sp>
      <p:sp>
        <p:nvSpPr>
          <p:cNvPr id="3" name="Plassholder for innhold 2"/>
          <p:cNvSpPr>
            <a:spLocks noGrp="1"/>
          </p:cNvSpPr>
          <p:nvPr>
            <p:ph idx="1"/>
          </p:nvPr>
        </p:nvSpPr>
        <p:spPr>
          <a:xfrm>
            <a:off x="646545" y="932873"/>
            <a:ext cx="8081819" cy="3666836"/>
          </a:xfrm>
        </p:spPr>
        <p:txBody>
          <a:bodyPr>
            <a:normAutofit/>
          </a:bodyPr>
          <a:lstStyle/>
          <a:p>
            <a:pPr marL="0" indent="0">
              <a:lnSpc>
                <a:spcPct val="90000"/>
              </a:lnSpc>
              <a:buNone/>
              <a:defRPr/>
            </a:pPr>
            <a:endParaRPr lang="nn-NO" sz="1400" b="1" dirty="0">
              <a:latin typeface="Verdana" pitchFamily="34" charset="0"/>
              <a:ea typeface="ＭＳ Ｐゴシック" charset="-128"/>
              <a:cs typeface="Verdana" pitchFamily="34" charset="0"/>
              <a:hlinkClick r:id="rId3"/>
            </a:endParaRPr>
          </a:p>
          <a:p>
            <a:pPr>
              <a:lnSpc>
                <a:spcPct val="90000"/>
              </a:lnSpc>
              <a:defRPr/>
            </a:pPr>
            <a:r>
              <a:rPr lang="nn-NO" sz="1500" dirty="0">
                <a:latin typeface="Verdana" pitchFamily="34" charset="0"/>
                <a:ea typeface="ＭＳ Ｐゴシック" charset="-128"/>
                <a:cs typeface="Verdana" pitchFamily="34" charset="0"/>
              </a:rPr>
              <a:t>Enkel pasientkontakt ved personlig frammøte eller ved </a:t>
            </a:r>
            <a:r>
              <a:rPr lang="nn-NO" sz="1500" dirty="0" err="1">
                <a:latin typeface="Verdana" pitchFamily="34" charset="0"/>
                <a:ea typeface="ＭＳ Ｐゴシック" charset="-128"/>
                <a:cs typeface="Verdana" pitchFamily="34" charset="0"/>
              </a:rPr>
              <a:t>bud</a:t>
            </a:r>
            <a:endParaRPr lang="nn-NO" sz="1500" dirty="0">
              <a:latin typeface="Verdana" pitchFamily="34" charset="0"/>
              <a:ea typeface="ＭＳ Ｐゴシック" charset="-128"/>
              <a:cs typeface="Verdana" pitchFamily="34" charset="0"/>
            </a:endParaRPr>
          </a:p>
          <a:p>
            <a:pPr>
              <a:lnSpc>
                <a:spcPct val="90000"/>
              </a:lnSpc>
              <a:defRPr/>
            </a:pPr>
            <a:endParaRPr lang="nn-NO" sz="1500" dirty="0">
              <a:latin typeface="Verdana" pitchFamily="34" charset="0"/>
              <a:ea typeface="ＭＳ Ｐゴシック" charset="-128"/>
              <a:cs typeface="Verdana" pitchFamily="34" charset="0"/>
            </a:endParaRPr>
          </a:p>
          <a:p>
            <a:pPr>
              <a:lnSpc>
                <a:spcPct val="90000"/>
              </a:lnSpc>
              <a:defRPr/>
            </a:pPr>
            <a:r>
              <a:rPr lang="nn-NO" sz="1500" dirty="0">
                <a:latin typeface="Verdana" pitchFamily="34" charset="0"/>
                <a:ea typeface="ＭＳ Ｐゴシック" charset="-128"/>
                <a:cs typeface="Verdana" pitchFamily="34" charset="0"/>
              </a:rPr>
              <a:t>Taksten </a:t>
            </a:r>
            <a:r>
              <a:rPr lang="nn-NO" sz="1500" dirty="0" err="1">
                <a:latin typeface="Verdana" pitchFamily="34" charset="0"/>
                <a:ea typeface="ＭＳ Ｐゴシック" charset="-128"/>
                <a:cs typeface="Verdana" pitchFamily="34" charset="0"/>
              </a:rPr>
              <a:t>forutset</a:t>
            </a:r>
            <a:r>
              <a:rPr lang="nn-NO" sz="1500" dirty="0">
                <a:latin typeface="Verdana" pitchFamily="34" charset="0"/>
                <a:ea typeface="ＭＳ Ｐゴシック" charset="-128"/>
                <a:cs typeface="Verdana" pitchFamily="34" charset="0"/>
              </a:rPr>
              <a:t> at det vert gitt råd/</a:t>
            </a:r>
            <a:r>
              <a:rPr lang="nn-NO" sz="1500" dirty="0" err="1">
                <a:latin typeface="Verdana" pitchFamily="34" charset="0"/>
                <a:ea typeface="ＭＳ Ｐゴシック" charset="-128"/>
                <a:cs typeface="Verdana" pitchFamily="34" charset="0"/>
              </a:rPr>
              <a:t>veiledning</a:t>
            </a:r>
            <a:endParaRPr lang="nn-NO" sz="1500" dirty="0">
              <a:latin typeface="Verdana" pitchFamily="34" charset="0"/>
              <a:ea typeface="ＭＳ Ｐゴシック" charset="-128"/>
              <a:cs typeface="Verdana" pitchFamily="34" charset="0"/>
            </a:endParaRPr>
          </a:p>
          <a:p>
            <a:pPr>
              <a:lnSpc>
                <a:spcPct val="90000"/>
              </a:lnSpc>
              <a:defRPr/>
            </a:pPr>
            <a:endParaRPr lang="nn-NO" sz="1500" dirty="0">
              <a:latin typeface="Verdana" pitchFamily="34" charset="0"/>
              <a:ea typeface="ＭＳ Ｐゴシック" charset="-128"/>
              <a:cs typeface="Verdana" pitchFamily="34" charset="0"/>
            </a:endParaRPr>
          </a:p>
          <a:p>
            <a:pPr>
              <a:lnSpc>
                <a:spcPct val="90000"/>
              </a:lnSpc>
              <a:defRPr/>
            </a:pPr>
            <a:r>
              <a:rPr lang="nn-NO" sz="1500" dirty="0">
                <a:latin typeface="Verdana" pitchFamily="34" charset="0"/>
                <a:ea typeface="ＭＳ Ｐゴシック" charset="-128"/>
                <a:cs typeface="Verdana" pitchFamily="34" charset="0"/>
              </a:rPr>
              <a:t>Kan krevjast ved </a:t>
            </a:r>
            <a:r>
              <a:rPr lang="nn-NO" sz="1500" dirty="0" err="1">
                <a:latin typeface="Verdana" pitchFamily="34" charset="0"/>
                <a:ea typeface="ＭＳ Ｐゴシック" charset="-128"/>
                <a:cs typeface="Verdana" pitchFamily="34" charset="0"/>
              </a:rPr>
              <a:t>prosedyrer</a:t>
            </a:r>
            <a:r>
              <a:rPr lang="nn-NO" sz="1500" dirty="0">
                <a:latin typeface="Verdana" pitchFamily="34" charset="0"/>
                <a:ea typeface="ＭＳ Ｐゴシック" charset="-128"/>
                <a:cs typeface="Verdana" pitchFamily="34" charset="0"/>
              </a:rPr>
              <a:t> utført av hjelpepersonell på vegne av legen, så som </a:t>
            </a:r>
            <a:r>
              <a:rPr lang="nn-NO" sz="1500" dirty="0" err="1">
                <a:latin typeface="Verdana" pitchFamily="34" charset="0"/>
                <a:ea typeface="ＭＳ Ｐゴシック" charset="-128"/>
                <a:cs typeface="Verdana" pitchFamily="34" charset="0"/>
              </a:rPr>
              <a:t>sårskift</a:t>
            </a:r>
            <a:r>
              <a:rPr lang="nn-NO" sz="1500" dirty="0">
                <a:latin typeface="Verdana" pitchFamily="34" charset="0"/>
                <a:ea typeface="ＭＳ Ｐゴシック" charset="-128"/>
                <a:cs typeface="Verdana" pitchFamily="34" charset="0"/>
              </a:rPr>
              <a:t>, injeksjonar med vidare (der det ikkje samtidig er konsultasjon hos lege)</a:t>
            </a:r>
          </a:p>
          <a:p>
            <a:pPr>
              <a:lnSpc>
                <a:spcPct val="90000"/>
              </a:lnSpc>
              <a:defRPr/>
            </a:pPr>
            <a:endParaRPr lang="nn-NO" sz="1500" dirty="0">
              <a:latin typeface="Verdana" pitchFamily="34" charset="0"/>
              <a:ea typeface="ＭＳ Ｐゴシック" charset="-128"/>
              <a:cs typeface="Verdana" pitchFamily="34" charset="0"/>
            </a:endParaRPr>
          </a:p>
          <a:p>
            <a:pPr>
              <a:lnSpc>
                <a:spcPct val="90000"/>
              </a:lnSpc>
              <a:defRPr/>
            </a:pPr>
            <a:r>
              <a:rPr lang="nn-NO" sz="1500" dirty="0">
                <a:latin typeface="Verdana" pitchFamily="34" charset="0"/>
                <a:ea typeface="ＭＳ Ｐゴシック" charset="-128"/>
                <a:cs typeface="Verdana" pitchFamily="34" charset="0"/>
              </a:rPr>
              <a:t>Kan ikkje krevjast ved </a:t>
            </a:r>
            <a:r>
              <a:rPr lang="nn-NO" sz="1500" dirty="0" err="1">
                <a:latin typeface="Verdana" pitchFamily="34" charset="0"/>
                <a:ea typeface="ＭＳ Ｐゴシック" charset="-128"/>
                <a:cs typeface="Verdana" pitchFamily="34" charset="0"/>
              </a:rPr>
              <a:t>blodprøvetakning</a:t>
            </a:r>
            <a:r>
              <a:rPr lang="nn-NO" sz="1500" dirty="0">
                <a:latin typeface="Verdana" pitchFamily="34" charset="0"/>
                <a:ea typeface="ＭＳ Ｐゴシック" charset="-128"/>
                <a:cs typeface="Verdana" pitchFamily="34" charset="0"/>
              </a:rPr>
              <a:t> utan at det samtidig vert gitt råd/</a:t>
            </a:r>
            <a:r>
              <a:rPr lang="nn-NO" sz="1500" dirty="0" err="1">
                <a:latin typeface="Verdana" pitchFamily="34" charset="0"/>
                <a:ea typeface="ＭＳ Ｐゴシック" charset="-128"/>
                <a:cs typeface="Verdana" pitchFamily="34" charset="0"/>
              </a:rPr>
              <a:t>veiledning</a:t>
            </a:r>
            <a:r>
              <a:rPr lang="nn-NO" sz="1500" dirty="0">
                <a:latin typeface="Verdana" pitchFamily="34" charset="0"/>
                <a:ea typeface="ＭＳ Ｐゴシック" charset="-128"/>
                <a:cs typeface="Verdana" pitchFamily="34" charset="0"/>
              </a:rPr>
              <a:t> </a:t>
            </a:r>
          </a:p>
          <a:p>
            <a:pPr lvl="1">
              <a:lnSpc>
                <a:spcPct val="90000"/>
              </a:lnSpc>
              <a:defRPr/>
            </a:pPr>
            <a:r>
              <a:rPr lang="nn-NO" sz="1500" dirty="0">
                <a:latin typeface="Verdana" pitchFamily="34" charset="0"/>
                <a:ea typeface="ＭＳ Ｐゴシック" charset="-128"/>
                <a:cs typeface="Verdana" pitchFamily="34" charset="0"/>
              </a:rPr>
              <a:t>«standardråd» gir ikkje rett på takst</a:t>
            </a:r>
          </a:p>
          <a:p>
            <a:pPr marL="0" indent="0">
              <a:lnSpc>
                <a:spcPct val="90000"/>
              </a:lnSpc>
              <a:buNone/>
              <a:defRPr/>
            </a:pPr>
            <a:endParaRPr lang="nn-NO" sz="1500" b="1" dirty="0">
              <a:latin typeface="Verdana" pitchFamily="34" charset="0"/>
              <a:ea typeface="ＭＳ Ｐゴシック" charset="-128"/>
              <a:cs typeface="Verdana" pitchFamily="34" charset="0"/>
            </a:endParaRPr>
          </a:p>
          <a:p>
            <a:pPr marL="0" indent="0">
              <a:lnSpc>
                <a:spcPct val="90000"/>
              </a:lnSpc>
              <a:buNone/>
              <a:defRPr/>
            </a:pPr>
            <a:endParaRPr lang="nn-NO" sz="1300" b="1" dirty="0">
              <a:latin typeface="Verdana" pitchFamily="34" charset="0"/>
              <a:ea typeface="ＭＳ Ｐゴシック" charset="-128"/>
              <a:cs typeface="Verdana" pitchFamily="34" charset="0"/>
            </a:endParaRPr>
          </a:p>
          <a:p>
            <a:pPr>
              <a:lnSpc>
                <a:spcPct val="90000"/>
              </a:lnSpc>
              <a:buFontTx/>
              <a:buNone/>
              <a:defRPr/>
            </a:pPr>
            <a:endParaRPr lang="nn-NO" sz="1300" b="1" dirty="0">
              <a:latin typeface="Verdana" pitchFamily="34" charset="0"/>
              <a:ea typeface="ＭＳ Ｐゴシック" charset="-128"/>
              <a:cs typeface="Verdana" pitchFamily="34" charset="0"/>
            </a:endParaRPr>
          </a:p>
          <a:p>
            <a:pPr>
              <a:lnSpc>
                <a:spcPct val="90000"/>
              </a:lnSpc>
              <a:buFontTx/>
              <a:buNone/>
              <a:defRPr/>
            </a:pPr>
            <a:endParaRPr lang="nn-NO" sz="1300" b="1" dirty="0">
              <a:latin typeface="Verdana" pitchFamily="34" charset="0"/>
              <a:ea typeface="ＭＳ Ｐゴシック" charset="-128"/>
              <a:cs typeface="Verdana" pitchFamily="34" charset="0"/>
            </a:endParaRPr>
          </a:p>
          <a:p>
            <a:endParaRPr lang="nn-NO" dirty="0"/>
          </a:p>
        </p:txBody>
      </p:sp>
      <p:sp>
        <p:nvSpPr>
          <p:cNvPr id="6" name="Plassholder for lysbildenummer 5"/>
          <p:cNvSpPr>
            <a:spLocks noGrp="1"/>
          </p:cNvSpPr>
          <p:nvPr>
            <p:ph type="sldNum" sz="quarter" idx="4294967295"/>
          </p:nvPr>
        </p:nvSpPr>
        <p:spPr>
          <a:xfrm>
            <a:off x="789006" y="4743855"/>
            <a:ext cx="990211" cy="273844"/>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11A6A33-C976-C349-A6B3-70F33A333BA4}" type="slidenum">
              <a:rPr kumimoji="0" lang="nn-NO" sz="700" b="0" i="0" u="none" strike="noStrike" kern="1200" cap="none" spc="0" normalizeH="0" baseline="0" noProof="0" smtClean="0">
                <a:ln>
                  <a:noFill/>
                </a:ln>
                <a:solidFill>
                  <a:srgbClr val="003057"/>
                </a:solidFill>
                <a:effectLst/>
                <a:uLnTx/>
                <a:uFillTx/>
                <a:latin typeface="Verdana"/>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nn-NO" sz="700" b="0" i="0" u="none" strike="noStrike" kern="1200" cap="none" spc="0" normalizeH="0" baseline="0" noProof="0" dirty="0">
              <a:ln>
                <a:noFill/>
              </a:ln>
              <a:solidFill>
                <a:srgbClr val="003057"/>
              </a:solidFill>
              <a:effectLst/>
              <a:uLnTx/>
              <a:uFillTx/>
              <a:latin typeface="Verdana"/>
              <a:ea typeface="+mn-ea"/>
              <a:cs typeface="+mn-cs"/>
            </a:endParaRPr>
          </a:p>
        </p:txBody>
      </p:sp>
    </p:spTree>
    <p:extLst>
      <p:ext uri="{BB962C8B-B14F-4D97-AF65-F5344CB8AC3E}">
        <p14:creationId xmlns:p14="http://schemas.microsoft.com/office/powerpoint/2010/main" val="1068621280"/>
      </p:ext>
    </p:extLst>
  </p:cSld>
  <p:clrMapOvr>
    <a:masterClrMapping/>
  </p:clrMapOvr>
</p:sld>
</file>

<file path=ppt/theme/theme1.xml><?xml version="1.0" encoding="utf-8"?>
<a:theme xmlns:a="http://schemas.openxmlformats.org/drawingml/2006/main" name="Helfo">
  <a:themeElements>
    <a:clrScheme name="Egendefinert 55">
      <a:dk1>
        <a:srgbClr val="000000"/>
      </a:dk1>
      <a:lt1>
        <a:srgbClr val="FFFFFF"/>
      </a:lt1>
      <a:dk2>
        <a:srgbClr val="3F3F3F"/>
      </a:dk2>
      <a:lt2>
        <a:srgbClr val="BFBFBF"/>
      </a:lt2>
      <a:accent1>
        <a:srgbClr val="003039"/>
      </a:accent1>
      <a:accent2>
        <a:srgbClr val="71C5E8"/>
      </a:accent2>
      <a:accent3>
        <a:srgbClr val="865E9C"/>
      </a:accent3>
      <a:accent4>
        <a:srgbClr val="A83D72"/>
      </a:accent4>
      <a:accent5>
        <a:srgbClr val="E03C31"/>
      </a:accent5>
      <a:accent6>
        <a:srgbClr val="ED8B00"/>
      </a:accent6>
      <a:hlink>
        <a:srgbClr val="003057"/>
      </a:hlink>
      <a:folHlink>
        <a:srgbClr val="865E9C"/>
      </a:folHlink>
    </a:clrScheme>
    <a:fontScheme name="Egendefinert 6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a:solidFill>
              <a:srgbClr val="003057"/>
            </a:solidFill>
            <a:latin typeface="Verdana"/>
            <a:cs typeface="Verdana"/>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elfo_PPT_Mal.potx" id="{0696E670-68C4-4AF0-A4C8-A9D5A609F921}" vid="{6B2EDE83-3608-4AE9-BC53-E83C88E211D7}"/>
    </a:ext>
  </a:extLst>
</a:theme>
</file>

<file path=ppt/theme/theme2.xml><?xml version="1.0" encoding="utf-8"?>
<a:theme xmlns:a="http://schemas.openxmlformats.org/drawingml/2006/main" name="14_Helfo PP-mal 2016">
  <a:themeElements>
    <a:clrScheme name="Helfo fargepalett">
      <a:dk1>
        <a:srgbClr val="003057"/>
      </a:dk1>
      <a:lt1>
        <a:srgbClr val="71C5E8"/>
      </a:lt1>
      <a:dk2>
        <a:srgbClr val="865E9C"/>
      </a:dk2>
      <a:lt2>
        <a:srgbClr val="FFFFFF"/>
      </a:lt2>
      <a:accent1>
        <a:srgbClr val="000000"/>
      </a:accent1>
      <a:accent2>
        <a:srgbClr val="C0504D"/>
      </a:accent2>
      <a:accent3>
        <a:srgbClr val="9BBB59"/>
      </a:accent3>
      <a:accent4>
        <a:srgbClr val="8064A2"/>
      </a:accent4>
      <a:accent5>
        <a:srgbClr val="4BACC6"/>
      </a:accent5>
      <a:accent6>
        <a:srgbClr val="F79646"/>
      </a:accent6>
      <a:hlink>
        <a:srgbClr val="003057"/>
      </a:hlink>
      <a:folHlink>
        <a:srgbClr val="865E9C"/>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3c3d65d-6646-461e-a48f-fdc06b297f91">
      <UserInfo>
        <DisplayName>Jorunn Slotten</DisplayName>
        <AccountId>55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9D353DBF0E57304B8F04661C8BD6246C" ma:contentTypeVersion="6" ma:contentTypeDescription="Opprett et nytt dokument." ma:contentTypeScope="" ma:versionID="800737489f0658cb653c6ee86bd5ae47">
  <xsd:schema xmlns:xsd="http://www.w3.org/2001/XMLSchema" xmlns:xs="http://www.w3.org/2001/XMLSchema" xmlns:p="http://schemas.microsoft.com/office/2006/metadata/properties" xmlns:ns2="0846b568-edc6-4c55-a20a-c0deb967ef35" xmlns:ns3="c3c3d65d-6646-461e-a48f-fdc06b297f91" targetNamespace="http://schemas.microsoft.com/office/2006/metadata/properties" ma:root="true" ma:fieldsID="6452d19776901cf490e78df03fdc8ae3" ns2:_="" ns3:_="">
    <xsd:import namespace="0846b568-edc6-4c55-a20a-c0deb967ef35"/>
    <xsd:import namespace="c3c3d65d-6646-461e-a48f-fdc06b297f9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46b568-edc6-4c55-a20a-c0deb967ef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c3d65d-6646-461e-a48f-fdc06b297f91"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87B6C3-3713-4DEC-8D5E-18E9B1A4CDBA}">
  <ds:schemaRefs>
    <ds:schemaRef ds:uri="http://schemas.microsoft.com/office/2006/metadata/properties"/>
    <ds:schemaRef ds:uri="0846b568-edc6-4c55-a20a-c0deb967ef35"/>
    <ds:schemaRef ds:uri="c3c3d65d-6646-461e-a48f-fdc06b297f9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 ds:uri="http://purl.org/dc/elements/1.1/"/>
  </ds:schemaRefs>
</ds:datastoreItem>
</file>

<file path=customXml/itemProps2.xml><?xml version="1.0" encoding="utf-8"?>
<ds:datastoreItem xmlns:ds="http://schemas.openxmlformats.org/officeDocument/2006/customXml" ds:itemID="{51D971B7-C22C-4ACC-B537-6B1403F93158}">
  <ds:schemaRefs>
    <ds:schemaRef ds:uri="http://schemas.microsoft.com/sharepoint/v3/contenttype/forms"/>
  </ds:schemaRefs>
</ds:datastoreItem>
</file>

<file path=customXml/itemProps3.xml><?xml version="1.0" encoding="utf-8"?>
<ds:datastoreItem xmlns:ds="http://schemas.openxmlformats.org/officeDocument/2006/customXml" ds:itemID="{D4DFBCE7-07C6-4A74-A60C-6ADFA55973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46b568-edc6-4c55-a20a-c0deb967ef35"/>
    <ds:schemaRef ds:uri="c3c3d65d-6646-461e-a48f-fdc06b297f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3908</TotalTime>
  <Words>5418</Words>
  <Application>Microsoft Office PowerPoint</Application>
  <PresentationFormat>Skjermfremvisning (16:9)</PresentationFormat>
  <Paragraphs>539</Paragraphs>
  <Slides>41</Slides>
  <Notes>21</Notes>
  <HiddenSlides>0</HiddenSlides>
  <MMClips>0</MMClips>
  <ScaleCrop>false</ScaleCrop>
  <HeadingPairs>
    <vt:vector size="6" baseType="variant">
      <vt:variant>
        <vt:lpstr>Brukte skrifter</vt:lpstr>
      </vt:variant>
      <vt:variant>
        <vt:i4>10</vt:i4>
      </vt:variant>
      <vt:variant>
        <vt:lpstr>Tema</vt:lpstr>
      </vt:variant>
      <vt:variant>
        <vt:i4>2</vt:i4>
      </vt:variant>
      <vt:variant>
        <vt:lpstr>Lysbildetitler</vt:lpstr>
      </vt:variant>
      <vt:variant>
        <vt:i4>41</vt:i4>
      </vt:variant>
    </vt:vector>
  </HeadingPairs>
  <TitlesOfParts>
    <vt:vector size="53" baseType="lpstr">
      <vt:lpstr>Arial</vt:lpstr>
      <vt:lpstr>Arial,Sans-Serif</vt:lpstr>
      <vt:lpstr>Calibri</vt:lpstr>
      <vt:lpstr>Candara</vt:lpstr>
      <vt:lpstr>Helvetica Neue</vt:lpstr>
      <vt:lpstr>Lucida Grande</vt:lpstr>
      <vt:lpstr>Roboto</vt:lpstr>
      <vt:lpstr>Segoe UI</vt:lpstr>
      <vt:lpstr>Verdana</vt:lpstr>
      <vt:lpstr>Verdana Pro</vt:lpstr>
      <vt:lpstr>Helfo</vt:lpstr>
      <vt:lpstr>14_Helfo PP-mal 2016</vt:lpstr>
      <vt:lpstr>Legevaktslederkonferansen  Bergen 1,mars 2023</vt:lpstr>
      <vt:lpstr>Helfo i den offentlige helseorganiseringen</vt:lpstr>
      <vt:lpstr>Refusjon av utgifter  til helsetjenester</vt:lpstr>
      <vt:lpstr>PowerPoint-presentasjon</vt:lpstr>
      <vt:lpstr>PowerPoint-presentasjon</vt:lpstr>
      <vt:lpstr>Avtale om direkte oppgjer med Helfo</vt:lpstr>
      <vt:lpstr>Diagnosar</vt:lpstr>
      <vt:lpstr>Skriving av rekningar/takstar og innsending av oppgjer</vt:lpstr>
      <vt:lpstr>Takst 1ad / 1ak </vt:lpstr>
      <vt:lpstr>Takst 1bd/1bk</vt:lpstr>
      <vt:lpstr>PowerPoint-presentasjon</vt:lpstr>
      <vt:lpstr>PowerPoint-presentasjon</vt:lpstr>
      <vt:lpstr>PowerPoint-presentasjon</vt:lpstr>
      <vt:lpstr>PowerPoint-presentasjon</vt:lpstr>
      <vt:lpstr>PowerPoint-presentasjon</vt:lpstr>
      <vt:lpstr>PowerPoint-presentasjon</vt:lpstr>
      <vt:lpstr>PowerPoint-presentasjon</vt:lpstr>
      <vt:lpstr>Takst 2ad/2ak - konsultasjon </vt:lpstr>
      <vt:lpstr>PowerPoint-presentasjon</vt:lpstr>
      <vt:lpstr>PowerPoint-presentasjon</vt:lpstr>
      <vt:lpstr>Sjukebesøk</vt:lpstr>
      <vt:lpstr>Takst 21 - reisetillegg</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Journalføring - dokumentasjon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Legevakt</dc:title>
  <dc:creator>Torill Nydal</dc:creator>
  <cp:lastModifiedBy>Torill Nydal</cp:lastModifiedBy>
  <cp:revision>112</cp:revision>
  <dcterms:created xsi:type="dcterms:W3CDTF">2022-04-19T09:24:02Z</dcterms:created>
  <dcterms:modified xsi:type="dcterms:W3CDTF">2023-02-28T10:15:05Z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0x0101009D353DBF0E57304B8F04661C8BD6246C</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ies>
</file>